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35" r:id="rId3"/>
    <p:sldId id="343" r:id="rId4"/>
    <p:sldId id="344" r:id="rId5"/>
    <p:sldId id="345" r:id="rId6"/>
    <p:sldId id="346" r:id="rId7"/>
    <p:sldId id="347" r:id="rId8"/>
    <p:sldId id="354" r:id="rId9"/>
    <p:sldId id="336" r:id="rId10"/>
    <p:sldId id="356" r:id="rId11"/>
    <p:sldId id="355" r:id="rId12"/>
    <p:sldId id="348" r:id="rId13"/>
    <p:sldId id="321" r:id="rId14"/>
    <p:sldId id="350" r:id="rId15"/>
    <p:sldId id="338" r:id="rId16"/>
    <p:sldId id="351" r:id="rId17"/>
    <p:sldId id="352" r:id="rId18"/>
    <p:sldId id="353" r:id="rId19"/>
    <p:sldId id="360" r:id="rId20"/>
    <p:sldId id="366" r:id="rId21"/>
    <p:sldId id="362" r:id="rId22"/>
    <p:sldId id="363" r:id="rId23"/>
    <p:sldId id="365" r:id="rId24"/>
    <p:sldId id="364" r:id="rId25"/>
    <p:sldId id="333" r:id="rId26"/>
    <p:sldId id="293" r:id="rId27"/>
    <p:sldId id="318" r:id="rId28"/>
    <p:sldId id="359" r:id="rId29"/>
    <p:sldId id="3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1B1"/>
    <a:srgbClr val="F4FA12"/>
    <a:srgbClr val="FAFA1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8B47C-FF41-4717-9B7E-3AC694DADB1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27C4-EC9D-4AE9-AA93-063568940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830-BAAA-4610-9A13-685D62D1BBA6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B458-477D-4176-B4A3-103C432F08CE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F84-DC50-4C23-9FAE-7DB56567F643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701-2CD1-4533-A293-7A5980AAB5CA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C729-A463-45A9-8508-10AC9C477A34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785-3352-439B-9A9A-6E143132D73F}" type="datetime1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8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0A32-C28E-4233-AB82-724223A479A0}" type="datetime1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9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035E-DEA3-4139-B0E8-0350CDA202A1}" type="datetime1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3182-BEAA-404B-94CE-6ED45BAC3C8D}" type="datetime1">
              <a:rPr lang="en-US" smtClean="0"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17-88E4-4064-B5E1-1D19A3427609}" type="datetime1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EAE1-4301-4245-A6A8-0436D3299FAA}" type="datetime1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D4E9-F81E-4C64-A5A2-70CD8482C530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83BC-F105-4DB1-A1A9-D8A08BD8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arxiv.org/abs/1405.454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abs/1408.1371" TargetMode="External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hyperlink" Target="http://arxiv.org/abs/1408.137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hyperlink" Target="http://arxiv.org/abs/1408.137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1" Type="http://schemas.openxmlformats.org/officeDocument/2006/relationships/image" Target="../media/image300.png"/><Relationship Id="rId2" Type="http://schemas.openxmlformats.org/officeDocument/2006/relationships/image" Target="../media/image14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3.png"/><Relationship Id="rId19" Type="http://schemas.openxmlformats.org/officeDocument/2006/relationships/image" Target="../media/image280.png"/><Relationship Id="rId22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image" Target="../media/image96.png"/><Relationship Id="rId3" Type="http://schemas.openxmlformats.org/officeDocument/2006/relationships/image" Target="../media/image17.png"/><Relationship Id="rId12" Type="http://schemas.openxmlformats.org/officeDocument/2006/relationships/image" Target="../media/image4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0.png"/><Relationship Id="rId15" Type="http://schemas.openxmlformats.org/officeDocument/2006/relationships/image" Target="../media/image231.png"/><Relationship Id="rId10" Type="http://schemas.openxmlformats.org/officeDocument/2006/relationships/image" Target="../media/image390.png"/><Relationship Id="rId14" Type="http://schemas.openxmlformats.org/officeDocument/2006/relationships/image" Target="../media/image2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211.png"/><Relationship Id="rId18" Type="http://schemas.openxmlformats.org/officeDocument/2006/relationships/image" Target="../media/image96.png"/><Relationship Id="rId3" Type="http://schemas.openxmlformats.org/officeDocument/2006/relationships/image" Target="../media/image17.png"/><Relationship Id="rId7" Type="http://schemas.openxmlformats.org/officeDocument/2006/relationships/image" Target="../media/image181.png"/><Relationship Id="rId12" Type="http://schemas.openxmlformats.org/officeDocument/2006/relationships/image" Target="../media/image470.png"/><Relationship Id="rId17" Type="http://schemas.openxmlformats.org/officeDocument/2006/relationships/image" Target="../media/image95.png"/><Relationship Id="rId2" Type="http://schemas.openxmlformats.org/officeDocument/2006/relationships/image" Target="../media/image15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00.png"/><Relationship Id="rId5" Type="http://schemas.openxmlformats.org/officeDocument/2006/relationships/image" Target="../media/image420.png"/><Relationship Id="rId15" Type="http://schemas.openxmlformats.org/officeDocument/2006/relationships/image" Target="../media/image231.png"/><Relationship Id="rId10" Type="http://schemas.openxmlformats.org/officeDocument/2006/relationships/image" Target="../media/image390.png"/><Relationship Id="rId4" Type="http://schemas.openxmlformats.org/officeDocument/2006/relationships/image" Target="../media/image360.png"/><Relationship Id="rId9" Type="http://schemas.openxmlformats.org/officeDocument/2006/relationships/image" Target="../media/image201.png"/><Relationship Id="rId14" Type="http://schemas.openxmlformats.org/officeDocument/2006/relationships/image" Target="../media/image2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10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jpeg"/><Relationship Id="rId2" Type="http://schemas.openxmlformats.org/officeDocument/2006/relationships/hyperlink" Target="http://inspirehep.net/record/1304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nspirehep.net/record/13048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408.1371" TargetMode="External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Asymmetric</a:t>
            </a:r>
            <a:r>
              <a:rPr lang="en-US" sz="4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Lepton Flavor Violating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Higgs Decays</a:t>
            </a:r>
            <a:b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Avital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Dery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630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S. </a:t>
            </a:r>
            <a:r>
              <a:rPr lang="en-US" sz="2000" dirty="0" err="1" smtClean="0"/>
              <a:t>Bressler</a:t>
            </a:r>
            <a:r>
              <a:rPr lang="en-US" sz="2000" dirty="0" smtClean="0"/>
              <a:t>, AD, A. </a:t>
            </a:r>
            <a:r>
              <a:rPr lang="en-US" sz="2000" dirty="0" err="1" smtClean="0"/>
              <a:t>Efrati</a:t>
            </a:r>
            <a:r>
              <a:rPr lang="en-US" sz="2000" dirty="0" smtClean="0"/>
              <a:t>,</a:t>
            </a:r>
            <a:r>
              <a:rPr lang="en-US" sz="2000" dirty="0"/>
              <a:t> </a:t>
            </a:r>
            <a:r>
              <a:rPr lang="en-US" sz="2000" b="1" dirty="0" smtClean="0"/>
              <a:t>Phys</a:t>
            </a:r>
            <a:r>
              <a:rPr lang="en-US" sz="2000" b="1" dirty="0"/>
              <a:t>.</a:t>
            </a:r>
            <a:r>
              <a:rPr lang="en-US" sz="2000" b="1" dirty="0" smtClean="0"/>
              <a:t> Rev. D 90 015025 </a:t>
            </a:r>
            <a:r>
              <a:rPr lang="en-US" sz="2000" b="1" dirty="0"/>
              <a:t>(2014</a:t>
            </a:r>
            <a:r>
              <a:rPr lang="en-US" sz="2000" b="1" dirty="0" smtClean="0"/>
              <a:t>) </a:t>
            </a:r>
            <a:r>
              <a:rPr lang="en-US" sz="1800" b="1" dirty="0"/>
              <a:t>Editors’ Selection</a:t>
            </a:r>
            <a:endParaRPr lang="en-US" sz="2000" b="1" dirty="0"/>
          </a:p>
          <a:p>
            <a:r>
              <a:rPr lang="en-US" sz="2000" b="1" dirty="0" smtClean="0"/>
              <a:t> </a:t>
            </a:r>
            <a:r>
              <a:rPr lang="en-US" sz="1800" b="1" dirty="0" smtClean="0">
                <a:hlinkClick r:id="rId2" tooltip="Abstract"/>
              </a:rPr>
              <a:t>arXiv:1405.4545</a:t>
            </a:r>
            <a:endParaRPr lang="en-US" sz="1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214"/>
            <a:ext cx="3124200" cy="7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 and Flavor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  <a:blipFill rotWithShape="1">
                <a:blip r:embed="rId4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Flavor models relate off-diagonal couplings in a given sector.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lvl="1"/>
            <a:endParaRPr lang="en-US" sz="1300" dirty="0" smtClean="0"/>
          </a:p>
          <a:p>
            <a:pPr marL="457200" lvl="1" indent="0" algn="ctr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8698"/>
            <a:ext cx="2895600" cy="365125"/>
          </a:xfrm>
        </p:spPr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8555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[AD, A. </a:t>
            </a:r>
            <a:r>
              <a:rPr lang="en-US" sz="1400" dirty="0" err="1"/>
              <a:t>Efrati</a:t>
            </a:r>
            <a:r>
              <a:rPr lang="en-US" sz="1400" dirty="0"/>
              <a:t>, Y. </a:t>
            </a:r>
            <a:r>
              <a:rPr lang="en-US" sz="1400" dirty="0" err="1"/>
              <a:t>Nir</a:t>
            </a:r>
            <a:r>
              <a:rPr lang="en-US" sz="1400" dirty="0"/>
              <a:t>, Y. </a:t>
            </a:r>
            <a:r>
              <a:rPr lang="en-US" sz="1400" dirty="0" err="1"/>
              <a:t>Soreq</a:t>
            </a:r>
            <a:r>
              <a:rPr lang="en-US" sz="1400" dirty="0"/>
              <a:t>, V. </a:t>
            </a:r>
            <a:r>
              <a:rPr lang="en-US" sz="1400" dirty="0" err="1"/>
              <a:t>Susic</a:t>
            </a:r>
            <a:r>
              <a:rPr lang="en-US" sz="1400" dirty="0"/>
              <a:t>, </a:t>
            </a:r>
            <a:r>
              <a:rPr lang="en-US" sz="1400" dirty="0">
                <a:hlinkClick r:id="rId5" tooltip="Abstract"/>
              </a:rPr>
              <a:t>arXiv:1408.1371</a:t>
            </a:r>
            <a:r>
              <a:rPr lang="en-US" sz="1400" dirty="0"/>
              <a:t> 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/>
                  <a:t> and Flavor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  <a:blipFill rotWithShape="1">
                <a:blip r:embed="rId5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Flavor models relate off-diagonal couplings in a given sector.</a:t>
                </a:r>
              </a:p>
              <a:p>
                <a:r>
                  <a:rPr lang="en-US" sz="2000" dirty="0" err="1" smtClean="0">
                    <a:solidFill>
                      <a:srgbClr val="7030A0"/>
                    </a:solidFill>
                  </a:rPr>
                  <a:t>Froggatt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-Nielsen (FN) mechanism</a:t>
                </a:r>
                <a:r>
                  <a:rPr lang="en-US" sz="2000" dirty="0" smtClean="0"/>
                  <a:t>:</a:t>
                </a:r>
              </a:p>
              <a:p>
                <a:pPr lvl="1"/>
                <a:r>
                  <a:rPr lang="en-US" sz="1600" dirty="0" smtClean="0"/>
                  <a:t>Non trivial to generate observable rates for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6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1600" dirty="0" smtClean="0"/>
                  <a:t>. SM or MHDM field content + non-</a:t>
                </a:r>
                <a:r>
                  <a:rPr lang="en-US" sz="1600" dirty="0" err="1" smtClean="0"/>
                  <a:t>renormalizable</a:t>
                </a:r>
                <a:r>
                  <a:rPr lang="en-US" sz="1600" dirty="0" smtClean="0"/>
                  <a:t> terms do not suffice.</a:t>
                </a:r>
              </a:p>
              <a:p>
                <a:pPr lvl="1"/>
                <a:endParaRPr lang="en-US" sz="1600" dirty="0" smtClean="0"/>
              </a:p>
              <a:p>
                <a:pPr lvl="1"/>
                <a:r>
                  <a:rPr lang="en-US" sz="1600" dirty="0" smtClean="0"/>
                  <a:t>Natural models that can saturate the current bounds exist in the context of SUSY, where “holomorphic zeros” allow to avoid FCNCs.		</a:t>
                </a:r>
              </a:p>
              <a:p>
                <a:pPr lvl="1"/>
                <a:endParaRPr lang="en-US" sz="1300" dirty="0" smtClean="0"/>
              </a:p>
              <a:p>
                <a:pPr marL="457200" lvl="1" indent="0" algn="ctr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562600"/>
              </a:xfrm>
              <a:blipFill rotWithShape="1">
                <a:blip r:embed="rId6"/>
                <a:stretch>
                  <a:fillRect l="-593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8698"/>
            <a:ext cx="2895600" cy="365125"/>
          </a:xfrm>
        </p:spPr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8555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[AD, A. </a:t>
            </a:r>
            <a:r>
              <a:rPr lang="en-US" sz="1400" dirty="0" err="1"/>
              <a:t>Efrati</a:t>
            </a:r>
            <a:r>
              <a:rPr lang="en-US" sz="1400" dirty="0"/>
              <a:t>, Y. </a:t>
            </a:r>
            <a:r>
              <a:rPr lang="en-US" sz="1400" dirty="0" err="1"/>
              <a:t>Nir</a:t>
            </a:r>
            <a:r>
              <a:rPr lang="en-US" sz="1400" dirty="0"/>
              <a:t>, Y. </a:t>
            </a:r>
            <a:r>
              <a:rPr lang="en-US" sz="1400" dirty="0" err="1"/>
              <a:t>Soreq</a:t>
            </a:r>
            <a:r>
              <a:rPr lang="en-US" sz="1400" dirty="0"/>
              <a:t>, V. </a:t>
            </a:r>
            <a:r>
              <a:rPr lang="en-US" sz="1400" dirty="0" err="1"/>
              <a:t>Susic</a:t>
            </a:r>
            <a:r>
              <a:rPr lang="en-US" sz="1400" dirty="0"/>
              <a:t>, </a:t>
            </a:r>
            <a:r>
              <a:rPr lang="en-US" sz="1400" dirty="0">
                <a:hlinkClick r:id="rId7" tooltip="Abstract"/>
              </a:rPr>
              <a:t>arXiv:1408.1371</a:t>
            </a:r>
            <a:r>
              <a:rPr lang="en-US" sz="1400" dirty="0"/>
              <a:t> 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Flavor models relate off-diagonal couplings in a given sector.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:r>
                  <a:rPr lang="en-US" sz="2000" dirty="0" err="1" smtClean="0">
                    <a:solidFill>
                      <a:srgbClr val="7030A0"/>
                    </a:solidFill>
                  </a:rPr>
                  <a:t>Froggatt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-Nielsen (FN) mechanism</a:t>
                </a:r>
                <a:r>
                  <a:rPr lang="en-US" sz="2000" dirty="0" smtClean="0"/>
                  <a:t>:</a:t>
                </a:r>
              </a:p>
              <a:p>
                <a:pPr lvl="1"/>
                <a:r>
                  <a:rPr lang="en-US" sz="1600" dirty="0"/>
                  <a:t>Non trivial to generate observable rates for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6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1600" dirty="0"/>
                  <a:t>. SM or </a:t>
                </a:r>
                <a:r>
                  <a:rPr lang="en-US" sz="1600" dirty="0" smtClean="0"/>
                  <a:t>MHDM </a:t>
                </a:r>
                <a:r>
                  <a:rPr lang="en-US" sz="1600" dirty="0"/>
                  <a:t>field content + non-</a:t>
                </a:r>
                <a:r>
                  <a:rPr lang="en-US" sz="1600" dirty="0" err="1"/>
                  <a:t>renormalizable</a:t>
                </a:r>
                <a:r>
                  <a:rPr lang="en-US" sz="1600" dirty="0"/>
                  <a:t> terms do not suffice</a:t>
                </a:r>
                <a:r>
                  <a:rPr lang="en-US" sz="1600" dirty="0" smtClean="0"/>
                  <a:t>.</a:t>
                </a:r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/>
                  <a:t>Natural models that can saturate the current bounds exist in the context of SUSY, where “holomorphic zeros” allow to avoid FCNCs. </a:t>
                </a:r>
                <a:r>
                  <a:rPr lang="en-US" sz="1600" dirty="0" smtClean="0"/>
                  <a:t>				</a:t>
                </a:r>
              </a:p>
              <a:p>
                <a:pPr lvl="1"/>
                <a:endParaRPr lang="en-US" sz="1300" dirty="0" smtClean="0"/>
              </a:p>
              <a:p>
                <a:r>
                  <a:rPr lang="en-US" sz="2100" dirty="0" smtClean="0">
                    <a:solidFill>
                      <a:srgbClr val="7030A0"/>
                    </a:solidFill>
                  </a:rPr>
                  <a:t>Minimal Lepton Flavor Violation (MLFV):</a:t>
                </a:r>
                <a:endParaRPr lang="en-US" sz="21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1600" dirty="0" smtClean="0"/>
                  <a:t>The simplest version of MLFV, where there is only one </a:t>
                </a:r>
                <a:r>
                  <a:rPr lang="en-US" sz="1600" dirty="0" err="1" smtClean="0"/>
                  <a:t>spurion</a:t>
                </a:r>
                <a:r>
                  <a:rPr lang="en-US" sz="1600" dirty="0" smtClean="0"/>
                  <a:t>, predicts </a:t>
                </a:r>
              </a:p>
              <a:p>
                <a:pPr marL="457200" lvl="1" indent="0">
                  <a:buNone/>
                </a:pPr>
                <a:r>
                  <a:rPr lang="en-US" sz="1600" dirty="0" smtClean="0"/>
                  <a:t>      zero off-diagonal couplings.</a:t>
                </a:r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 smtClean="0"/>
                  <a:t>Neutrino related </a:t>
                </a:r>
                <a:r>
                  <a:rPr lang="en-US" sz="1600" dirty="0" err="1" smtClean="0"/>
                  <a:t>spurions</a:t>
                </a:r>
                <a:r>
                  <a:rPr lang="en-US" sz="1600" dirty="0" smtClean="0"/>
                  <a:t> generate off-diagonal couplings. However, in order to approach the </a:t>
                </a:r>
                <a:r>
                  <a:rPr lang="en-US" sz="1600" dirty="0"/>
                  <a:t>current </a:t>
                </a:r>
                <a:r>
                  <a:rPr lang="en-US" sz="1600" dirty="0" smtClean="0"/>
                  <a:t>bounds, non-generic parameter relations must exist.</a:t>
                </a:r>
                <a:endParaRPr lang="en-US" sz="1600" dirty="0"/>
              </a:p>
              <a:p>
                <a:pPr marL="457200" lvl="1" indent="0" algn="ctr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562600"/>
              </a:xfrm>
              <a:blipFill rotWithShape="1">
                <a:blip r:embed="rId2"/>
                <a:stretch>
                  <a:fillRect l="-667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8698"/>
            <a:ext cx="2895600" cy="365125"/>
          </a:xfrm>
        </p:spPr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/>
                  <a:t> and Flavor</a:t>
                </a:r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  <a:blipFill rotWithShape="1">
                <a:blip r:embed="rId11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8200" y="48555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[AD, A. </a:t>
            </a:r>
            <a:r>
              <a:rPr lang="en-US" sz="1400" dirty="0" err="1"/>
              <a:t>Efrati</a:t>
            </a:r>
            <a:r>
              <a:rPr lang="en-US" sz="1400" dirty="0"/>
              <a:t>, Y. </a:t>
            </a:r>
            <a:r>
              <a:rPr lang="en-US" sz="1400" dirty="0" err="1"/>
              <a:t>Nir</a:t>
            </a:r>
            <a:r>
              <a:rPr lang="en-US" sz="1400" dirty="0"/>
              <a:t>, Y. </a:t>
            </a:r>
            <a:r>
              <a:rPr lang="en-US" sz="1400" dirty="0" err="1"/>
              <a:t>Soreq</a:t>
            </a:r>
            <a:r>
              <a:rPr lang="en-US" sz="1400" dirty="0"/>
              <a:t>, V. </a:t>
            </a:r>
            <a:r>
              <a:rPr lang="en-US" sz="1400" dirty="0" err="1"/>
              <a:t>Susic</a:t>
            </a:r>
            <a:r>
              <a:rPr lang="en-US" sz="1400" dirty="0"/>
              <a:t>, </a:t>
            </a:r>
            <a:r>
              <a:rPr lang="en-US" sz="1400" dirty="0">
                <a:hlinkClick r:id="rId12" tooltip="Abstract"/>
              </a:rPr>
              <a:t>arXiv:1408.1371</a:t>
            </a:r>
            <a:r>
              <a:rPr lang="en-US" sz="1400" dirty="0"/>
              <a:t> 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0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025"/>
            <a:ext cx="8229600" cy="50831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Naively - look for a bump in the reconstructed mass distribution.</a:t>
            </a:r>
          </a:p>
          <a:p>
            <a:endParaRPr lang="en-US" sz="1800" dirty="0" smtClean="0"/>
          </a:p>
          <a:p>
            <a:r>
              <a:rPr lang="en-US" sz="1800" dirty="0" smtClean="0"/>
              <a:t>Estimating the BG accurately is difficult:</a:t>
            </a:r>
          </a:p>
          <a:p>
            <a:pPr lvl="1"/>
            <a:r>
              <a:rPr lang="en-US" sz="1400" dirty="0" smtClean="0"/>
              <a:t>The signal lies in a transitional region between differently shaped contributions</a:t>
            </a:r>
          </a:p>
          <a:p>
            <a:pPr lvl="1"/>
            <a:r>
              <a:rPr lang="en-US" sz="1400" dirty="0" smtClean="0"/>
              <a:t>Uncertainty in the modelling of the Z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81510" y="3047999"/>
            <a:ext cx="3343787" cy="3306763"/>
            <a:chOff x="2218813" y="1600200"/>
            <a:chExt cx="4706373" cy="4525963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813" y="1600200"/>
              <a:ext cx="4706373" cy="452596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07465" y="164273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33600" y="41148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8862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𝜏𝜏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990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610100" y="4701380"/>
            <a:ext cx="2019300" cy="447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449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Diboson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suggest a </a:t>
                </a:r>
                <a:r>
                  <a:rPr lang="en-US" sz="2000" b="1" dirty="0" smtClean="0"/>
                  <a:t>fully data driven </a:t>
                </a:r>
                <a:r>
                  <a:rPr lang="en-US" sz="2000" dirty="0" smtClean="0"/>
                  <a:t>method:</a:t>
                </a:r>
              </a:p>
              <a:p>
                <a:r>
                  <a:rPr lang="en-US" sz="2000" dirty="0" smtClean="0"/>
                  <a:t>Final state: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D41B1"/>
                        </a:solidFill>
                        <a:latin typeface="Cambria Math"/>
                      </a:rPr>
                      <m:t>𝜇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𝑀𝐸𝑇</m:t>
                    </m:r>
                  </m:oMath>
                </a14:m>
                <a:endParaRPr lang="en-US" sz="2000" b="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  <a:blipFill rotWithShape="1">
                <a:blip r:embed="rId5"/>
                <a:stretch>
                  <a:fillRect l="-74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suggest a </a:t>
                </a:r>
                <a:r>
                  <a:rPr lang="en-US" sz="2000" b="1" dirty="0" smtClean="0"/>
                  <a:t>fully data driven </a:t>
                </a:r>
                <a:r>
                  <a:rPr lang="en-US" sz="2000" dirty="0" smtClean="0"/>
                  <a:t>method:</a:t>
                </a:r>
              </a:p>
              <a:p>
                <a:r>
                  <a:rPr lang="en-US" sz="2000" dirty="0" smtClean="0"/>
                  <a:t>Final state: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rgbClr val="FD41B1"/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𝑀𝐸𝑇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/>
                  <a:t>Divide the data into two mutually exclusive samples: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		    “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/>
                  <a:t>”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/>
                  <a:t>			     “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/>
                  <a:t>”</a:t>
                </a:r>
              </a:p>
              <a:p>
                <a:pPr marL="57150" indent="0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sz="1400" dirty="0"/>
                  <a:t>	call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</a:t>
                </a:r>
                <a:r>
                  <a:rPr lang="en-US" sz="1400" dirty="0" err="1"/>
                  <a:t>muon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      </a:t>
                </a:r>
                <a:r>
                  <a:rPr lang="en-US" sz="1400" dirty="0" smtClean="0"/>
                  <a:t>	   </a:t>
                </a:r>
                <a:r>
                  <a:rPr lang="en-US" sz="1400" dirty="0"/>
                  <a:t>call the </a:t>
                </a:r>
                <a:r>
                  <a:rPr lang="en-US" sz="1400" dirty="0" err="1" smtClean="0"/>
                  <a:t>muon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	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  <a:blipFill rotWithShape="1">
                <a:blip r:embed="rId2"/>
                <a:stretch>
                  <a:fillRect l="-74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92772" y="2667000"/>
            <a:ext cx="0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suggest a </a:t>
                </a:r>
                <a:r>
                  <a:rPr lang="en-US" sz="2000" b="1" dirty="0" smtClean="0"/>
                  <a:t>fully data driven </a:t>
                </a:r>
                <a:r>
                  <a:rPr lang="en-US" sz="2000" dirty="0" smtClean="0"/>
                  <a:t>method:</a:t>
                </a:r>
              </a:p>
              <a:p>
                <a:r>
                  <a:rPr lang="en-US" sz="2000" dirty="0" smtClean="0"/>
                  <a:t>Final state: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rgbClr val="FD41B1"/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𝑀𝐸𝑇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/>
                  <a:t>Divide the data into two mutually exclusive samples: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		    “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/>
                  <a:t>”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/>
                  <a:t>			     “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/>
                  <a:t>”</a:t>
                </a:r>
              </a:p>
              <a:p>
                <a:pPr marL="57150" indent="0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:r>
                  <a:rPr lang="en-US" sz="1400" dirty="0" smtClean="0"/>
                  <a:t>	call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, the </a:t>
                </a:r>
                <a:r>
                  <a:rPr lang="en-US" sz="1400" dirty="0" err="1" smtClean="0"/>
                  <a:t>muon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sz="1400" dirty="0" smtClean="0"/>
                  <a:t>        	   call </a:t>
                </a:r>
                <a:r>
                  <a:rPr lang="en-US" sz="1400" dirty="0"/>
                  <a:t>the </a:t>
                </a:r>
                <a:r>
                  <a:rPr lang="en-US" sz="1400" dirty="0" err="1" smtClean="0"/>
                  <a:t>muon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</a:t>
                </a:r>
                <a:r>
                  <a:rPr lang="en-US" sz="1400" dirty="0" smtClean="0"/>
                  <a:t>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r>
                  <a:rPr lang="en-US" sz="2000" dirty="0" smtClean="0"/>
                  <a:t>SM prediction: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b="1" dirty="0" smtClean="0"/>
                  <a:t>  symmetry</a:t>
                </a:r>
                <a:r>
                  <a:rPr lang="en-US" sz="2000" dirty="0" smtClean="0"/>
                  <a:t>.  </a:t>
                </a:r>
              </a:p>
              <a:p>
                <a:pPr lvl="1"/>
                <a:r>
                  <a:rPr lang="en-US" sz="1600" dirty="0" smtClean="0"/>
                  <a:t>Gauge interactions are universal.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 smtClean="0"/>
                  <a:t>-independent differences between electrons  and </a:t>
                </a:r>
                <a:r>
                  <a:rPr lang="en-US" sz="1600" dirty="0" err="1" smtClean="0"/>
                  <a:t>muons</a:t>
                </a:r>
                <a:r>
                  <a:rPr lang="en-US" sz="1600" dirty="0" smtClean="0"/>
                  <a:t> (phase space, efficiencies, detector effects) do not induce an asymmetry since the final state has both objects.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  <a:blipFill rotWithShape="1">
                <a:blip r:embed="rId2"/>
                <a:stretch>
                  <a:fillRect l="-74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92772" y="2667000"/>
            <a:ext cx="0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suggest a </a:t>
                </a:r>
                <a:r>
                  <a:rPr lang="en-US" sz="2000" b="1" dirty="0" smtClean="0"/>
                  <a:t>fully data driven </a:t>
                </a:r>
                <a:r>
                  <a:rPr lang="en-US" sz="2000" dirty="0" smtClean="0"/>
                  <a:t>method:</a:t>
                </a:r>
              </a:p>
              <a:p>
                <a:r>
                  <a:rPr lang="en-US" sz="2000" dirty="0" smtClean="0"/>
                  <a:t>Final state: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rgbClr val="FD41B1"/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𝑀𝐸𝑇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Divide the data into two mutually exclusive samples: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 smtClean="0"/>
                  <a:t>”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smtClean="0"/>
                  <a:t>			 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 smtClean="0"/>
                  <a:t>”</a:t>
                </a:r>
              </a:p>
              <a:p>
                <a:pPr marL="57150" indent="0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sz="1400" dirty="0"/>
                  <a:t>	call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</a:t>
                </a:r>
                <a:r>
                  <a:rPr lang="en-US" sz="1400" dirty="0" err="1"/>
                  <a:t>muon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    </a:t>
                </a:r>
                <a:r>
                  <a:rPr lang="en-US" sz="1400" dirty="0" smtClean="0"/>
                  <a:t>	   call </a:t>
                </a:r>
                <a:r>
                  <a:rPr lang="en-US" sz="1400" dirty="0"/>
                  <a:t>the </a:t>
                </a:r>
                <a:r>
                  <a:rPr lang="en-US" sz="1400" dirty="0" err="1" smtClean="0"/>
                  <a:t>muon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  <a:p>
                <a:r>
                  <a:rPr lang="en-US" sz="2000" dirty="0" smtClean="0"/>
                  <a:t>SM prediction: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 symmetry</a:t>
                </a:r>
                <a:r>
                  <a:rPr lang="en-US" sz="2000" dirty="0" smtClean="0"/>
                  <a:t>.  </a:t>
                </a:r>
              </a:p>
              <a:p>
                <a:pPr lvl="1"/>
                <a:r>
                  <a:rPr lang="en-US" sz="1600" dirty="0" smtClean="0"/>
                  <a:t>Gauge interactions are universal.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600" dirty="0" smtClean="0"/>
                  <a:t>-independent differences between electrons  and </a:t>
                </a:r>
                <a:r>
                  <a:rPr lang="en-US" sz="1600" dirty="0" err="1" smtClean="0"/>
                  <a:t>muons</a:t>
                </a:r>
                <a:r>
                  <a:rPr lang="en-US" sz="1600" dirty="0" smtClean="0"/>
                  <a:t> (phase space, efficiencies, detector effects) do not induce an asymmetry since the final state has both objects.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  <a:blipFill rotWithShape="1">
                <a:blip r:embed="rId2"/>
                <a:stretch>
                  <a:fillRect l="-74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778" y="4896516"/>
            <a:ext cx="1849763" cy="1410286"/>
            <a:chOff x="1217552" y="4595202"/>
            <a:chExt cx="1849763" cy="1410286"/>
          </a:xfrm>
        </p:grpSpPr>
        <p:sp>
          <p:nvSpPr>
            <p:cNvPr id="7" name="Oval 6"/>
            <p:cNvSpPr/>
            <p:nvPr/>
          </p:nvSpPr>
          <p:spPr>
            <a:xfrm>
              <a:off x="1217552" y="4800600"/>
              <a:ext cx="916048" cy="762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799" y="4996934"/>
              <a:ext cx="524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SM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975512" y="4800600"/>
              <a:ext cx="422285" cy="887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25987" y="4595202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5987" y="4595202"/>
                  <a:ext cx="609600" cy="40011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>
            <a:xfrm>
              <a:off x="2412130" y="4609111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5"/>
            </p:cNvCxnSpPr>
            <p:nvPr/>
          </p:nvCxnSpPr>
          <p:spPr>
            <a:xfrm>
              <a:off x="1999448" y="5451008"/>
              <a:ext cx="657004" cy="31067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659701" y="5613417"/>
                  <a:ext cx="36472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9701" y="5613417"/>
                  <a:ext cx="364728" cy="36933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2654473" y="5605378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810867" y="5562600"/>
              <a:ext cx="322733" cy="42015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95437" y="5577699"/>
              <a:ext cx="80139" cy="42778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234537" y="4867242"/>
            <a:ext cx="1849763" cy="1410286"/>
            <a:chOff x="1217552" y="4595202"/>
            <a:chExt cx="1849763" cy="1410286"/>
          </a:xfrm>
        </p:grpSpPr>
        <p:sp>
          <p:nvSpPr>
            <p:cNvPr id="19" name="Oval 18"/>
            <p:cNvSpPr/>
            <p:nvPr/>
          </p:nvSpPr>
          <p:spPr>
            <a:xfrm>
              <a:off x="1217552" y="4800600"/>
              <a:ext cx="916048" cy="762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799" y="4996934"/>
              <a:ext cx="524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SM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975512" y="4800600"/>
              <a:ext cx="422285" cy="887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325987" y="4595202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5987" y="4595202"/>
                  <a:ext cx="609600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2412130" y="4609111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19" idx="5"/>
            </p:cNvCxnSpPr>
            <p:nvPr/>
          </p:nvCxnSpPr>
          <p:spPr>
            <a:xfrm>
              <a:off x="1999448" y="5451008"/>
              <a:ext cx="657004" cy="31067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59701" y="5613417"/>
                  <a:ext cx="36472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9701" y="5613417"/>
                  <a:ext cx="364728" cy="369333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2654473" y="5605378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10867" y="5562600"/>
              <a:ext cx="322733" cy="42015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95437" y="5577699"/>
              <a:ext cx="80139" cy="42778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51632" y="5137251"/>
                <a:ext cx="18787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32" y="5137251"/>
                <a:ext cx="1878736" cy="76944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4191000" y="4853333"/>
            <a:ext cx="0" cy="14641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191000" y="2667000"/>
            <a:ext cx="1772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suggest a </a:t>
                </a:r>
                <a:r>
                  <a:rPr lang="en-US" sz="2000" b="1" dirty="0" smtClean="0"/>
                  <a:t>fully data driven </a:t>
                </a:r>
                <a:r>
                  <a:rPr lang="en-US" sz="2000" dirty="0" smtClean="0"/>
                  <a:t>method:</a:t>
                </a:r>
              </a:p>
              <a:p>
                <a:r>
                  <a:rPr lang="en-US" sz="2000" dirty="0" smtClean="0"/>
                  <a:t>Final state: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rgbClr val="FD41B1"/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𝑀𝐸𝑇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Divide the data into two mutually exclusive samples: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 smtClean="0"/>
                  <a:t>”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smtClean="0"/>
                  <a:t>			 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 smtClean="0"/>
                  <a:t>”</a:t>
                </a:r>
              </a:p>
              <a:p>
                <a:pPr marL="57150" indent="0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sz="1400" dirty="0"/>
                  <a:t>	call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</a:t>
                </a:r>
                <a:r>
                  <a:rPr lang="en-US" sz="1400" dirty="0" err="1"/>
                  <a:t>muon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    </a:t>
                </a:r>
                <a:r>
                  <a:rPr lang="en-US" sz="1400" dirty="0" smtClean="0"/>
                  <a:t>	   call </a:t>
                </a:r>
                <a:r>
                  <a:rPr lang="en-US" sz="1400" dirty="0"/>
                  <a:t>the </a:t>
                </a:r>
                <a:r>
                  <a:rPr lang="en-US" sz="1400" dirty="0" err="1" smtClean="0"/>
                  <a:t>muon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2000" dirty="0" smtClean="0"/>
                  <a:t>Signal prediction: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asymmetry</a:t>
                </a:r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  <a:blipFill rotWithShape="1">
                <a:blip r:embed="rId2"/>
                <a:stretch>
                  <a:fillRect l="-74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191000" y="2667000"/>
            <a:ext cx="1772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2835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Does the </a:t>
            </a:r>
            <a:r>
              <a:rPr lang="en-US" sz="2400" dirty="0"/>
              <a:t>H</a:t>
            </a:r>
            <a:r>
              <a:rPr lang="en-US" sz="2400" dirty="0" smtClean="0"/>
              <a:t>iggs couple off-diagonally to leptons?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76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(2012 LHC resonance)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suggest a </a:t>
                </a:r>
                <a:r>
                  <a:rPr lang="en-US" sz="2000" b="1" dirty="0" smtClean="0"/>
                  <a:t>fully data driven </a:t>
                </a:r>
                <a:r>
                  <a:rPr lang="en-US" sz="2000" dirty="0" smtClean="0"/>
                  <a:t>method:</a:t>
                </a:r>
              </a:p>
              <a:p>
                <a:r>
                  <a:rPr lang="en-US" sz="2000" dirty="0" smtClean="0"/>
                  <a:t>Final state: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rgbClr val="FD41B1"/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𝑀𝐸𝑇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Divide the data into two mutually exclusive samples: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 smtClean="0"/>
                  <a:t>”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smtClean="0"/>
                  <a:t>			 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 smtClean="0"/>
                  <a:t>”</a:t>
                </a:r>
              </a:p>
              <a:p>
                <a:pPr marL="57150" indent="0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sz="1400" dirty="0"/>
                  <a:t>	call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</a:t>
                </a:r>
                <a:r>
                  <a:rPr lang="en-US" sz="1400" dirty="0" err="1"/>
                  <a:t>muon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    </a:t>
                </a:r>
                <a:r>
                  <a:rPr lang="en-US" sz="1400" dirty="0" smtClean="0"/>
                  <a:t>	   call </a:t>
                </a:r>
                <a:r>
                  <a:rPr lang="en-US" sz="1400" dirty="0"/>
                  <a:t>the </a:t>
                </a:r>
                <a:r>
                  <a:rPr lang="en-US" sz="1400" dirty="0" err="1" smtClean="0"/>
                  <a:t>muon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2000" dirty="0" smtClean="0"/>
                  <a:t>Signal prediction: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asymmetry</a:t>
                </a:r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  <a:blipFill rotWithShape="1">
                <a:blip r:embed="rId2"/>
                <a:stretch>
                  <a:fillRect l="-74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191000" y="3962400"/>
            <a:ext cx="0" cy="23551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85800" y="4340277"/>
            <a:ext cx="2896055" cy="1780914"/>
            <a:chOff x="4652456" y="987096"/>
            <a:chExt cx="3252300" cy="1950191"/>
          </a:xfrm>
        </p:grpSpPr>
        <p:grpSp>
          <p:nvGrpSpPr>
            <p:cNvPr id="43" name="Group 42"/>
            <p:cNvGrpSpPr/>
            <p:nvPr/>
          </p:nvGrpSpPr>
          <p:grpSpPr>
            <a:xfrm>
              <a:off x="4652456" y="1360278"/>
              <a:ext cx="3021822" cy="1556046"/>
              <a:chOff x="6471616" y="5509647"/>
              <a:chExt cx="1808289" cy="80022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7188651" y="5646300"/>
                <a:ext cx="325329" cy="19188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endCxn id="57" idx="1"/>
              </p:cNvCxnSpPr>
              <p:nvPr/>
            </p:nvCxnSpPr>
            <p:spPr>
              <a:xfrm>
                <a:off x="7188651" y="5838855"/>
                <a:ext cx="872997" cy="37605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471616" y="5743886"/>
                    <a:ext cx="264774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1616" y="5743886"/>
                    <a:ext cx="264774" cy="18993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423195" y="5509647"/>
                    <a:ext cx="315144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3195" y="5509647"/>
                    <a:ext cx="315144" cy="18993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061648" y="6119939"/>
                    <a:ext cx="218257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1648" y="6119939"/>
                    <a:ext cx="218257" cy="18993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Connector 57"/>
              <p:cNvCxnSpPr>
                <a:endCxn id="55" idx="3"/>
              </p:cNvCxnSpPr>
              <p:nvPr/>
            </p:nvCxnSpPr>
            <p:spPr>
              <a:xfrm flipH="1">
                <a:off x="6736390" y="5838183"/>
                <a:ext cx="452261" cy="672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V="1">
              <a:off x="6944681" y="1617433"/>
              <a:ext cx="422285" cy="8870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909786" y="1701304"/>
              <a:ext cx="399763" cy="25082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 rot="1682640">
              <a:off x="6627168" y="1597136"/>
              <a:ext cx="332402" cy="57727"/>
            </a:xfrm>
            <a:custGeom>
              <a:avLst/>
              <a:gdLst>
                <a:gd name="connsiteX0" fmla="*/ 0 w 505947"/>
                <a:gd name="connsiteY0" fmla="*/ 53789 h 76117"/>
                <a:gd name="connsiteX1" fmla="*/ 53789 w 505947"/>
                <a:gd name="connsiteY1" fmla="*/ 10758 h 76117"/>
                <a:gd name="connsiteX2" fmla="*/ 107577 w 505947"/>
                <a:gd name="connsiteY2" fmla="*/ 53789 h 76117"/>
                <a:gd name="connsiteX3" fmla="*/ 139850 w 505947"/>
                <a:gd name="connsiteY3" fmla="*/ 75304 h 76117"/>
                <a:gd name="connsiteX4" fmla="*/ 172123 w 505947"/>
                <a:gd name="connsiteY4" fmla="*/ 64546 h 76117"/>
                <a:gd name="connsiteX5" fmla="*/ 182880 w 505947"/>
                <a:gd name="connsiteY5" fmla="*/ 32273 h 76117"/>
                <a:gd name="connsiteX6" fmla="*/ 204396 w 505947"/>
                <a:gd name="connsiteY6" fmla="*/ 0 h 76117"/>
                <a:gd name="connsiteX7" fmla="*/ 258184 w 505947"/>
                <a:gd name="connsiteY7" fmla="*/ 10758 h 76117"/>
                <a:gd name="connsiteX8" fmla="*/ 268942 w 505947"/>
                <a:gd name="connsiteY8" fmla="*/ 43031 h 76117"/>
                <a:gd name="connsiteX9" fmla="*/ 301214 w 505947"/>
                <a:gd name="connsiteY9" fmla="*/ 64546 h 76117"/>
                <a:gd name="connsiteX10" fmla="*/ 355003 w 505947"/>
                <a:gd name="connsiteY10" fmla="*/ 32273 h 76117"/>
                <a:gd name="connsiteX11" fmla="*/ 430306 w 505947"/>
                <a:gd name="connsiteY11" fmla="*/ 10758 h 76117"/>
                <a:gd name="connsiteX12" fmla="*/ 473337 w 505947"/>
                <a:gd name="connsiteY12" fmla="*/ 75304 h 76117"/>
                <a:gd name="connsiteX13" fmla="*/ 505610 w 505947"/>
                <a:gd name="connsiteY13" fmla="*/ 32273 h 7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5947" h="76117">
                  <a:moveTo>
                    <a:pt x="0" y="53789"/>
                  </a:moveTo>
                  <a:cubicBezTo>
                    <a:pt x="17930" y="39445"/>
                    <a:pt x="32006" y="18019"/>
                    <a:pt x="53789" y="10758"/>
                  </a:cubicBezTo>
                  <a:cubicBezTo>
                    <a:pt x="110153" y="-8030"/>
                    <a:pt x="90354" y="32261"/>
                    <a:pt x="107577" y="53789"/>
                  </a:cubicBezTo>
                  <a:cubicBezTo>
                    <a:pt x="115654" y="63885"/>
                    <a:pt x="129092" y="68132"/>
                    <a:pt x="139850" y="75304"/>
                  </a:cubicBezTo>
                  <a:cubicBezTo>
                    <a:pt x="150608" y="71718"/>
                    <a:pt x="164105" y="72564"/>
                    <a:pt x="172123" y="64546"/>
                  </a:cubicBezTo>
                  <a:cubicBezTo>
                    <a:pt x="180141" y="56528"/>
                    <a:pt x="177809" y="42415"/>
                    <a:pt x="182880" y="32273"/>
                  </a:cubicBezTo>
                  <a:cubicBezTo>
                    <a:pt x="188662" y="20709"/>
                    <a:pt x="197224" y="10758"/>
                    <a:pt x="204396" y="0"/>
                  </a:cubicBezTo>
                  <a:cubicBezTo>
                    <a:pt x="222325" y="3586"/>
                    <a:pt x="242970" y="616"/>
                    <a:pt x="258184" y="10758"/>
                  </a:cubicBezTo>
                  <a:cubicBezTo>
                    <a:pt x="267619" y="17048"/>
                    <a:pt x="261858" y="34176"/>
                    <a:pt x="268942" y="43031"/>
                  </a:cubicBezTo>
                  <a:cubicBezTo>
                    <a:pt x="277018" y="53127"/>
                    <a:pt x="290457" y="57374"/>
                    <a:pt x="301214" y="64546"/>
                  </a:cubicBezTo>
                  <a:cubicBezTo>
                    <a:pt x="392636" y="34074"/>
                    <a:pt x="281169" y="76573"/>
                    <a:pt x="355003" y="32273"/>
                  </a:cubicBezTo>
                  <a:cubicBezTo>
                    <a:pt x="366023" y="25661"/>
                    <a:pt x="422273" y="12766"/>
                    <a:pt x="430306" y="10758"/>
                  </a:cubicBezTo>
                  <a:cubicBezTo>
                    <a:pt x="437042" y="30966"/>
                    <a:pt x="444896" y="70564"/>
                    <a:pt x="473337" y="75304"/>
                  </a:cubicBezTo>
                  <a:cubicBezTo>
                    <a:pt x="511577" y="81678"/>
                    <a:pt x="505610" y="49041"/>
                    <a:pt x="505610" y="32273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633112" y="1248100"/>
              <a:ext cx="733854" cy="28037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295156" y="987096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56" y="987096"/>
                  <a:ext cx="609600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295156" y="1412035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56" y="1412035"/>
                  <a:ext cx="609600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295156" y="1777318"/>
                  <a:ext cx="609600" cy="360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sz="1600" b="0" i="1" smtClean="0">
                            <a:latin typeface="Cambria Math"/>
                          </a:rPr>
                          <m:t> 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56" y="1777318"/>
                  <a:ext cx="609600" cy="36067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/>
            <p:cNvSpPr/>
            <p:nvPr/>
          </p:nvSpPr>
          <p:spPr>
            <a:xfrm>
              <a:off x="7413572" y="1417378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30854" y="2537177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1486" y="3962400"/>
                <a:ext cx="1752600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1600" b="1" i="1" dirty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1600" b="1" i="1" dirty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𝝁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𝒆</m:t>
                    </m:r>
                  </m:oMath>
                </a14:m>
                <a:r>
                  <a:rPr lang="en-US" sz="1600" dirty="0" smtClean="0"/>
                  <a:t>  </a:t>
                </a:r>
              </a:p>
              <a:p>
                <a:r>
                  <a:rPr lang="en-US" sz="1600" dirty="0" smtClean="0"/>
                  <a:t>Will appear in the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1600" b="1" i="1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sample:</a:t>
                </a:r>
                <a:endParaRPr lang="en-US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86" y="3962400"/>
                <a:ext cx="1752600" cy="850939"/>
              </a:xfrm>
              <a:prstGeom prst="rect">
                <a:avLst/>
              </a:prstGeom>
              <a:blipFill rotWithShape="1">
                <a:blip r:embed="rId18"/>
                <a:stretch>
                  <a:fillRect l="-209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 flipH="1">
            <a:off x="4191000" y="2667000"/>
            <a:ext cx="1772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2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suggest a </a:t>
                </a:r>
                <a:r>
                  <a:rPr lang="en-US" sz="2000" b="1" dirty="0" smtClean="0"/>
                  <a:t>fully data driven </a:t>
                </a:r>
                <a:r>
                  <a:rPr lang="en-US" sz="2000" dirty="0" smtClean="0"/>
                  <a:t>method:</a:t>
                </a:r>
              </a:p>
              <a:p>
                <a:r>
                  <a:rPr lang="en-US" sz="2000" dirty="0" smtClean="0"/>
                  <a:t>Final state: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rgbClr val="FD41B1"/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𝑀𝐸𝑇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Divide the data into two mutually exclusive samples: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sz="2000" b="1" dirty="0" smtClean="0"/>
                  <a:t>”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smtClean="0"/>
                  <a:t>			     “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 smtClean="0"/>
                  <a:t>”</a:t>
                </a:r>
              </a:p>
              <a:p>
                <a:pPr marL="57150" indent="0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sz="1400" dirty="0"/>
                  <a:t>	call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</a:t>
                </a:r>
                <a:r>
                  <a:rPr lang="en-US" sz="1400" dirty="0" err="1"/>
                  <a:t>muon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    </a:t>
                </a:r>
                <a:r>
                  <a:rPr lang="en-US" sz="1400" dirty="0" smtClean="0"/>
                  <a:t>	   call </a:t>
                </a:r>
                <a:r>
                  <a:rPr lang="en-US" sz="1400" dirty="0"/>
                  <a:t>the </a:t>
                </a:r>
                <a:r>
                  <a:rPr lang="en-US" sz="1400" dirty="0" err="1" smtClean="0"/>
                  <a:t>muon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the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2000" dirty="0" smtClean="0"/>
                  <a:t>Signal prediction: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asymmetry</a:t>
                </a:r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0025"/>
                <a:ext cx="8229600" cy="5083175"/>
              </a:xfrm>
              <a:blipFill rotWithShape="1">
                <a:blip r:embed="rId2"/>
                <a:stretch>
                  <a:fillRect l="-74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Searching for</a:t>
                </a:r>
                <a:r>
                  <a:rPr lang="en-US" sz="4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𝒍𝒆𝒑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ℓ</m:t>
                    </m:r>
                  </m:oMath>
                </a14:m>
                <a:endParaRPr lang="en-US" sz="2800" b="1" i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763000" cy="147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10107" y="4383664"/>
            <a:ext cx="2947500" cy="1699001"/>
            <a:chOff x="775090" y="1047517"/>
            <a:chExt cx="3252300" cy="1960005"/>
          </a:xfrm>
        </p:grpSpPr>
        <p:grpSp>
          <p:nvGrpSpPr>
            <p:cNvPr id="7" name="Group 6"/>
            <p:cNvGrpSpPr/>
            <p:nvPr/>
          </p:nvGrpSpPr>
          <p:grpSpPr>
            <a:xfrm>
              <a:off x="775090" y="1420699"/>
              <a:ext cx="3021822" cy="1556046"/>
              <a:chOff x="6471616" y="5509647"/>
              <a:chExt cx="1808289" cy="80022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7188651" y="5646300"/>
                <a:ext cx="325329" cy="1918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22" idx="1"/>
              </p:cNvCxnSpPr>
              <p:nvPr/>
            </p:nvCxnSpPr>
            <p:spPr>
              <a:xfrm>
                <a:off x="7188651" y="5838855"/>
                <a:ext cx="872997" cy="37605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471616" y="5743886"/>
                    <a:ext cx="264774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1616" y="5743886"/>
                    <a:ext cx="264774" cy="1899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423195" y="5509647"/>
                    <a:ext cx="315144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3195" y="5509647"/>
                    <a:ext cx="315144" cy="18993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8061648" y="6119939"/>
                    <a:ext cx="218257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1648" y="6119939"/>
                    <a:ext cx="218257" cy="18993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>
                <a:endCxn id="20" idx="3"/>
              </p:cNvCxnSpPr>
              <p:nvPr/>
            </p:nvCxnSpPr>
            <p:spPr>
              <a:xfrm flipH="1">
                <a:off x="6736390" y="5838183"/>
                <a:ext cx="452261" cy="672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 flipV="1">
              <a:off x="3067315" y="1677854"/>
              <a:ext cx="422285" cy="887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32420" y="1761725"/>
              <a:ext cx="399763" cy="25082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 rot="1682640">
              <a:off x="2749802" y="1657557"/>
              <a:ext cx="332402" cy="57727"/>
            </a:xfrm>
            <a:custGeom>
              <a:avLst/>
              <a:gdLst>
                <a:gd name="connsiteX0" fmla="*/ 0 w 505947"/>
                <a:gd name="connsiteY0" fmla="*/ 53789 h 76117"/>
                <a:gd name="connsiteX1" fmla="*/ 53789 w 505947"/>
                <a:gd name="connsiteY1" fmla="*/ 10758 h 76117"/>
                <a:gd name="connsiteX2" fmla="*/ 107577 w 505947"/>
                <a:gd name="connsiteY2" fmla="*/ 53789 h 76117"/>
                <a:gd name="connsiteX3" fmla="*/ 139850 w 505947"/>
                <a:gd name="connsiteY3" fmla="*/ 75304 h 76117"/>
                <a:gd name="connsiteX4" fmla="*/ 172123 w 505947"/>
                <a:gd name="connsiteY4" fmla="*/ 64546 h 76117"/>
                <a:gd name="connsiteX5" fmla="*/ 182880 w 505947"/>
                <a:gd name="connsiteY5" fmla="*/ 32273 h 76117"/>
                <a:gd name="connsiteX6" fmla="*/ 204396 w 505947"/>
                <a:gd name="connsiteY6" fmla="*/ 0 h 76117"/>
                <a:gd name="connsiteX7" fmla="*/ 258184 w 505947"/>
                <a:gd name="connsiteY7" fmla="*/ 10758 h 76117"/>
                <a:gd name="connsiteX8" fmla="*/ 268942 w 505947"/>
                <a:gd name="connsiteY8" fmla="*/ 43031 h 76117"/>
                <a:gd name="connsiteX9" fmla="*/ 301214 w 505947"/>
                <a:gd name="connsiteY9" fmla="*/ 64546 h 76117"/>
                <a:gd name="connsiteX10" fmla="*/ 355003 w 505947"/>
                <a:gd name="connsiteY10" fmla="*/ 32273 h 76117"/>
                <a:gd name="connsiteX11" fmla="*/ 430306 w 505947"/>
                <a:gd name="connsiteY11" fmla="*/ 10758 h 76117"/>
                <a:gd name="connsiteX12" fmla="*/ 473337 w 505947"/>
                <a:gd name="connsiteY12" fmla="*/ 75304 h 76117"/>
                <a:gd name="connsiteX13" fmla="*/ 505610 w 505947"/>
                <a:gd name="connsiteY13" fmla="*/ 32273 h 7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5947" h="76117">
                  <a:moveTo>
                    <a:pt x="0" y="53789"/>
                  </a:moveTo>
                  <a:cubicBezTo>
                    <a:pt x="17930" y="39445"/>
                    <a:pt x="32006" y="18019"/>
                    <a:pt x="53789" y="10758"/>
                  </a:cubicBezTo>
                  <a:cubicBezTo>
                    <a:pt x="110153" y="-8030"/>
                    <a:pt x="90354" y="32261"/>
                    <a:pt x="107577" y="53789"/>
                  </a:cubicBezTo>
                  <a:cubicBezTo>
                    <a:pt x="115654" y="63885"/>
                    <a:pt x="129092" y="68132"/>
                    <a:pt x="139850" y="75304"/>
                  </a:cubicBezTo>
                  <a:cubicBezTo>
                    <a:pt x="150608" y="71718"/>
                    <a:pt x="164105" y="72564"/>
                    <a:pt x="172123" y="64546"/>
                  </a:cubicBezTo>
                  <a:cubicBezTo>
                    <a:pt x="180141" y="56528"/>
                    <a:pt x="177809" y="42415"/>
                    <a:pt x="182880" y="32273"/>
                  </a:cubicBezTo>
                  <a:cubicBezTo>
                    <a:pt x="188662" y="20709"/>
                    <a:pt x="197224" y="10758"/>
                    <a:pt x="204396" y="0"/>
                  </a:cubicBezTo>
                  <a:cubicBezTo>
                    <a:pt x="222325" y="3586"/>
                    <a:pt x="242970" y="616"/>
                    <a:pt x="258184" y="10758"/>
                  </a:cubicBezTo>
                  <a:cubicBezTo>
                    <a:pt x="267619" y="17048"/>
                    <a:pt x="261858" y="34176"/>
                    <a:pt x="268942" y="43031"/>
                  </a:cubicBezTo>
                  <a:cubicBezTo>
                    <a:pt x="277018" y="53127"/>
                    <a:pt x="290457" y="57374"/>
                    <a:pt x="301214" y="64546"/>
                  </a:cubicBezTo>
                  <a:cubicBezTo>
                    <a:pt x="392636" y="34074"/>
                    <a:pt x="281169" y="76573"/>
                    <a:pt x="355003" y="32273"/>
                  </a:cubicBezTo>
                  <a:cubicBezTo>
                    <a:pt x="366023" y="25661"/>
                    <a:pt x="422273" y="12766"/>
                    <a:pt x="430306" y="10758"/>
                  </a:cubicBezTo>
                  <a:cubicBezTo>
                    <a:pt x="437042" y="30966"/>
                    <a:pt x="444896" y="70564"/>
                    <a:pt x="473337" y="75304"/>
                  </a:cubicBezTo>
                  <a:cubicBezTo>
                    <a:pt x="511577" y="81678"/>
                    <a:pt x="505610" y="49041"/>
                    <a:pt x="505610" y="32273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755746" y="1308521"/>
              <a:ext cx="733854" cy="28037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17790" y="1047517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790" y="1047517"/>
                  <a:ext cx="60960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17790" y="1472456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790" y="1472456"/>
                  <a:ext cx="6096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417790" y="1837739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en-US" sz="1600" b="0" i="1" smtClean="0">
                            <a:latin typeface="Cambria Math"/>
                          </a:rPr>
                          <m:t> 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790" y="1837739"/>
                  <a:ext cx="609600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3387646" y="2607412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03933" y="1486365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191000" y="3962400"/>
            <a:ext cx="0" cy="23551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85800" y="4340277"/>
            <a:ext cx="2896055" cy="1780914"/>
            <a:chOff x="4652456" y="987096"/>
            <a:chExt cx="3252300" cy="1950191"/>
          </a:xfrm>
        </p:grpSpPr>
        <p:grpSp>
          <p:nvGrpSpPr>
            <p:cNvPr id="43" name="Group 42"/>
            <p:cNvGrpSpPr/>
            <p:nvPr/>
          </p:nvGrpSpPr>
          <p:grpSpPr>
            <a:xfrm>
              <a:off x="4652456" y="1360278"/>
              <a:ext cx="3021822" cy="1556046"/>
              <a:chOff x="6471616" y="5509647"/>
              <a:chExt cx="1808289" cy="80022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7188651" y="5646300"/>
                <a:ext cx="325329" cy="19188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endCxn id="57" idx="1"/>
              </p:cNvCxnSpPr>
              <p:nvPr/>
            </p:nvCxnSpPr>
            <p:spPr>
              <a:xfrm>
                <a:off x="7188651" y="5838855"/>
                <a:ext cx="872997" cy="37605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471616" y="5743886"/>
                    <a:ext cx="264774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1616" y="5743886"/>
                    <a:ext cx="264774" cy="18993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423195" y="5509647"/>
                    <a:ext cx="315144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3195" y="5509647"/>
                    <a:ext cx="315144" cy="18993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061648" y="6119939"/>
                    <a:ext cx="218257" cy="189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1648" y="6119939"/>
                    <a:ext cx="218257" cy="18993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Connector 57"/>
              <p:cNvCxnSpPr>
                <a:endCxn id="55" idx="3"/>
              </p:cNvCxnSpPr>
              <p:nvPr/>
            </p:nvCxnSpPr>
            <p:spPr>
              <a:xfrm flipH="1">
                <a:off x="6736390" y="5838183"/>
                <a:ext cx="452261" cy="672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V="1">
              <a:off x="6944681" y="1617433"/>
              <a:ext cx="422285" cy="8870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909786" y="1701304"/>
              <a:ext cx="399763" cy="25082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 rot="1682640">
              <a:off x="6627168" y="1597136"/>
              <a:ext cx="332402" cy="57727"/>
            </a:xfrm>
            <a:custGeom>
              <a:avLst/>
              <a:gdLst>
                <a:gd name="connsiteX0" fmla="*/ 0 w 505947"/>
                <a:gd name="connsiteY0" fmla="*/ 53789 h 76117"/>
                <a:gd name="connsiteX1" fmla="*/ 53789 w 505947"/>
                <a:gd name="connsiteY1" fmla="*/ 10758 h 76117"/>
                <a:gd name="connsiteX2" fmla="*/ 107577 w 505947"/>
                <a:gd name="connsiteY2" fmla="*/ 53789 h 76117"/>
                <a:gd name="connsiteX3" fmla="*/ 139850 w 505947"/>
                <a:gd name="connsiteY3" fmla="*/ 75304 h 76117"/>
                <a:gd name="connsiteX4" fmla="*/ 172123 w 505947"/>
                <a:gd name="connsiteY4" fmla="*/ 64546 h 76117"/>
                <a:gd name="connsiteX5" fmla="*/ 182880 w 505947"/>
                <a:gd name="connsiteY5" fmla="*/ 32273 h 76117"/>
                <a:gd name="connsiteX6" fmla="*/ 204396 w 505947"/>
                <a:gd name="connsiteY6" fmla="*/ 0 h 76117"/>
                <a:gd name="connsiteX7" fmla="*/ 258184 w 505947"/>
                <a:gd name="connsiteY7" fmla="*/ 10758 h 76117"/>
                <a:gd name="connsiteX8" fmla="*/ 268942 w 505947"/>
                <a:gd name="connsiteY8" fmla="*/ 43031 h 76117"/>
                <a:gd name="connsiteX9" fmla="*/ 301214 w 505947"/>
                <a:gd name="connsiteY9" fmla="*/ 64546 h 76117"/>
                <a:gd name="connsiteX10" fmla="*/ 355003 w 505947"/>
                <a:gd name="connsiteY10" fmla="*/ 32273 h 76117"/>
                <a:gd name="connsiteX11" fmla="*/ 430306 w 505947"/>
                <a:gd name="connsiteY11" fmla="*/ 10758 h 76117"/>
                <a:gd name="connsiteX12" fmla="*/ 473337 w 505947"/>
                <a:gd name="connsiteY12" fmla="*/ 75304 h 76117"/>
                <a:gd name="connsiteX13" fmla="*/ 505610 w 505947"/>
                <a:gd name="connsiteY13" fmla="*/ 32273 h 7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5947" h="76117">
                  <a:moveTo>
                    <a:pt x="0" y="53789"/>
                  </a:moveTo>
                  <a:cubicBezTo>
                    <a:pt x="17930" y="39445"/>
                    <a:pt x="32006" y="18019"/>
                    <a:pt x="53789" y="10758"/>
                  </a:cubicBezTo>
                  <a:cubicBezTo>
                    <a:pt x="110153" y="-8030"/>
                    <a:pt x="90354" y="32261"/>
                    <a:pt x="107577" y="53789"/>
                  </a:cubicBezTo>
                  <a:cubicBezTo>
                    <a:pt x="115654" y="63885"/>
                    <a:pt x="129092" y="68132"/>
                    <a:pt x="139850" y="75304"/>
                  </a:cubicBezTo>
                  <a:cubicBezTo>
                    <a:pt x="150608" y="71718"/>
                    <a:pt x="164105" y="72564"/>
                    <a:pt x="172123" y="64546"/>
                  </a:cubicBezTo>
                  <a:cubicBezTo>
                    <a:pt x="180141" y="56528"/>
                    <a:pt x="177809" y="42415"/>
                    <a:pt x="182880" y="32273"/>
                  </a:cubicBezTo>
                  <a:cubicBezTo>
                    <a:pt x="188662" y="20709"/>
                    <a:pt x="197224" y="10758"/>
                    <a:pt x="204396" y="0"/>
                  </a:cubicBezTo>
                  <a:cubicBezTo>
                    <a:pt x="222325" y="3586"/>
                    <a:pt x="242970" y="616"/>
                    <a:pt x="258184" y="10758"/>
                  </a:cubicBezTo>
                  <a:cubicBezTo>
                    <a:pt x="267619" y="17048"/>
                    <a:pt x="261858" y="34176"/>
                    <a:pt x="268942" y="43031"/>
                  </a:cubicBezTo>
                  <a:cubicBezTo>
                    <a:pt x="277018" y="53127"/>
                    <a:pt x="290457" y="57374"/>
                    <a:pt x="301214" y="64546"/>
                  </a:cubicBezTo>
                  <a:cubicBezTo>
                    <a:pt x="392636" y="34074"/>
                    <a:pt x="281169" y="76573"/>
                    <a:pt x="355003" y="32273"/>
                  </a:cubicBezTo>
                  <a:cubicBezTo>
                    <a:pt x="366023" y="25661"/>
                    <a:pt x="422273" y="12766"/>
                    <a:pt x="430306" y="10758"/>
                  </a:cubicBezTo>
                  <a:cubicBezTo>
                    <a:pt x="437042" y="30966"/>
                    <a:pt x="444896" y="70564"/>
                    <a:pt x="473337" y="75304"/>
                  </a:cubicBezTo>
                  <a:cubicBezTo>
                    <a:pt x="511577" y="81678"/>
                    <a:pt x="505610" y="49041"/>
                    <a:pt x="505610" y="32273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633112" y="1248100"/>
              <a:ext cx="733854" cy="28037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295156" y="987096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56" y="987096"/>
                  <a:ext cx="609600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295156" y="1412035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56" y="1412035"/>
                  <a:ext cx="609600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295156" y="1777318"/>
                  <a:ext cx="609600" cy="360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sz="1600" b="0" i="1" smtClean="0">
                            <a:latin typeface="Cambria Math"/>
                          </a:rPr>
                          <m:t> 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56" y="1777318"/>
                  <a:ext cx="609600" cy="36067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/>
            <p:cNvSpPr/>
            <p:nvPr/>
          </p:nvSpPr>
          <p:spPr>
            <a:xfrm>
              <a:off x="7413572" y="1417378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30854" y="2537177"/>
              <a:ext cx="412842" cy="4001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376623" y="4848036"/>
                <a:ext cx="16351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23" y="4848036"/>
                <a:ext cx="1635144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337297" y="3981110"/>
                <a:ext cx="175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1600" b="1" i="1" dirty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1600" b="1" i="1" dirty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𝒆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𝝁</m:t>
                    </m:r>
                  </m:oMath>
                </a14:m>
                <a:r>
                  <a:rPr lang="en-US" sz="1600" dirty="0" smtClean="0"/>
                  <a:t>  </a:t>
                </a:r>
              </a:p>
              <a:p>
                <a:r>
                  <a:rPr lang="en-US" sz="1600" dirty="0" smtClean="0"/>
                  <a:t>Will appear in the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1600" dirty="0" smtClean="0"/>
                  <a:t> sample:</a:t>
                </a:r>
                <a:endParaRPr lang="en-US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97" y="3981110"/>
                <a:ext cx="1752600" cy="830997"/>
              </a:xfrm>
              <a:prstGeom prst="rect">
                <a:avLst/>
              </a:prstGeom>
              <a:blipFill rotWithShape="1">
                <a:blip r:embed="rId17"/>
                <a:stretch>
                  <a:fillRect l="-173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1486" y="3962400"/>
                <a:ext cx="1752600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𝒉</m:t>
                    </m:r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→</m:t>
                    </m:r>
                    <m:sSub>
                      <m:sSubPr>
                        <m:ctrlPr>
                          <a:rPr lang="en-US" sz="1600" b="1" i="1" dirty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a:rPr lang="en-US" sz="1600" b="1" i="1" dirty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𝝉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ngsana New" panose="02020603050405020304" pitchFamily="18" charset="-34"/>
                          </a:rPr>
                          <m:t>𝝁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/>
                        <a:cs typeface="Angsana New" panose="02020603050405020304" pitchFamily="18" charset="-34"/>
                      </a:rPr>
                      <m:t>𝒆</m:t>
                    </m:r>
                  </m:oMath>
                </a14:m>
                <a:r>
                  <a:rPr lang="en-US" sz="1600" dirty="0" smtClean="0"/>
                  <a:t>  </a:t>
                </a:r>
              </a:p>
              <a:p>
                <a:r>
                  <a:rPr lang="en-US" sz="1600" dirty="0" smtClean="0"/>
                  <a:t>Will appear in the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sz="1600" b="1" i="1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  <m:r>
                      <a:rPr lang="en-US" sz="16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sample:</a:t>
                </a:r>
                <a:endParaRPr lang="en-US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86" y="3962400"/>
                <a:ext cx="1752600" cy="850939"/>
              </a:xfrm>
              <a:prstGeom prst="rect">
                <a:avLst/>
              </a:prstGeom>
              <a:blipFill rotWithShape="1">
                <a:blip r:embed="rId18"/>
                <a:stretch>
                  <a:fillRect l="-209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 flipH="1">
            <a:off x="4191000" y="2667000"/>
            <a:ext cx="1772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28600" y="0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Asymmetric</a:t>
            </a:r>
            <a:r>
              <a:rPr lang="en-US" sz="4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Lepton Flavor Violating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Higgs Decays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95800" y="1149289"/>
            <a:ext cx="0" cy="51682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123919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SM Background</a:t>
            </a:r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7528" y="1515010"/>
                <a:ext cx="1367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sample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28" y="1515010"/>
                <a:ext cx="136769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4223" y="1516191"/>
                <a:ext cx="1367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sample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223" y="1516191"/>
                <a:ext cx="136769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28600" y="0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Asymmetric</a:t>
            </a:r>
            <a:r>
              <a:rPr lang="en-US" sz="4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Lepton Flavor Violating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Higgs Decays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37528" y="1515010"/>
                <a:ext cx="1367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𝝁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sample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28" y="1515010"/>
                <a:ext cx="136769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34223" y="1516191"/>
                <a:ext cx="1367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𝒆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𝝁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sample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223" y="1516191"/>
                <a:ext cx="136769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4495800" y="1149289"/>
            <a:ext cx="0" cy="44895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123919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SM Background</a:t>
            </a:r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199" y="2286591"/>
            <a:ext cx="3763315" cy="3123609"/>
            <a:chOff x="457199" y="2286591"/>
            <a:chExt cx="3763315" cy="31236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2286591"/>
              <a:ext cx="3763315" cy="312360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5000" y="2595266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simulation</a:t>
              </a:r>
              <a:endParaRPr lang="en-US" sz="1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3000" y="2283638"/>
            <a:ext cx="3736410" cy="3103312"/>
            <a:chOff x="4953000" y="2283638"/>
            <a:chExt cx="3736410" cy="31033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283638"/>
              <a:ext cx="3736410" cy="31033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477000" y="2595266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simulation</a:t>
              </a:r>
              <a:endParaRPr lang="en-US" sz="1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5638800"/>
                <a:ext cx="49530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𝐶𝑜𝑙𝑙𝑖𝑛𝑒𝑎𝑟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𝑀𝐸𝑇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38800"/>
                <a:ext cx="4953000" cy="656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0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26649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24982 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555 L 0.23854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5434 0.007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228600" y="0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Asymmetric</a:t>
            </a:r>
            <a:r>
              <a:rPr lang="en-US" sz="4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Lepton Flavor Violating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Higgs Decays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3919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SM Background</a:t>
            </a:r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09800" y="1570932"/>
            <a:ext cx="4858869" cy="4034198"/>
            <a:chOff x="2180665" y="1700857"/>
            <a:chExt cx="4858869" cy="40341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665" y="1700857"/>
              <a:ext cx="4858869" cy="403419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98088" y="2095747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simulation</a:t>
              </a:r>
              <a:endParaRPr lang="en-US" sz="1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5638800"/>
                <a:ext cx="49530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𝐶𝑜𝑙𝑙𝑖𝑛𝑒𝑎𝑟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𝑀𝐸𝑇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638800"/>
                <a:ext cx="4953000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8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1386" y="1192630"/>
            <a:ext cx="5205555" cy="4401577"/>
            <a:chOff x="3938445" y="1215667"/>
            <a:chExt cx="5205555" cy="44015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445" y="1215667"/>
              <a:ext cx="5205555" cy="440157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72200" y="1747558"/>
              <a:ext cx="11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</a:t>
              </a:r>
              <a:r>
                <a:rPr lang="en-US" sz="1200" b="1" dirty="0" smtClean="0"/>
                <a:t>imulation</a:t>
              </a:r>
              <a:endParaRPr lang="en-US" sz="1200" b="1" dirty="0"/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228600" y="0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Asymmetric</a:t>
            </a:r>
            <a:r>
              <a:rPr lang="en-US" sz="4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Lepton Flavor Violating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Higgs Decays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5461" y="1044677"/>
                <a:ext cx="4769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SM Background  + BR(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latin typeface="Cambria Math"/>
                      </a:rPr>
                      <m:t>→</m:t>
                    </m:r>
                    <m:r>
                      <a:rPr lang="en-US" sz="2000" b="1" i="1" smtClean="0">
                        <a:latin typeface="Cambria Math"/>
                      </a:rPr>
                      <m:t>𝝉𝝁</m:t>
                    </m:r>
                    <m:r>
                      <a:rPr lang="en-US" sz="2000" b="1" i="1" smtClean="0">
                        <a:latin typeface="Cambria Math"/>
                      </a:rPr>
                      <m:t>)=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%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61" y="1044677"/>
                <a:ext cx="4769278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38800" y="1708296"/>
                <a:ext cx="31242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Statistical model to capture the amount of asymmetry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Sensitive to the difference of branching ratios</a:t>
                </a:r>
              </a:p>
              <a:p>
                <a:endParaRPr lang="en-US" sz="16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𝐵𝑅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𝜏𝜇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𝐵𝑅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h</m:t>
                      </m:r>
                      <m:r>
                        <a:rPr lang="en-US" sz="1600" b="0" i="1" smtClean="0">
                          <a:latin typeface="Cambria Math"/>
                        </a:rPr>
                        <m:t>→</m:t>
                      </m:r>
                      <m:r>
                        <a:rPr lang="en-US" sz="1600" b="0" i="1" smtClean="0">
                          <a:latin typeface="Cambria Math"/>
                        </a:rPr>
                        <m:t>𝜏</m:t>
                      </m:r>
                      <m:r>
                        <a:rPr lang="en-US" sz="1600" b="0" i="1" smtClean="0">
                          <a:latin typeface="Cambria Math"/>
                        </a:rPr>
                        <m:t>𝑒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Leading uncertainty stems from statistics – sensitivity will improve with more data</a:t>
                </a:r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08296"/>
                <a:ext cx="3124200" cy="3046988"/>
              </a:xfrm>
              <a:prstGeom prst="rect">
                <a:avLst/>
              </a:prstGeom>
              <a:blipFill rotWithShape="1">
                <a:blip r:embed="rId8"/>
                <a:stretch>
                  <a:fillRect l="-585" t="-600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43200" y="1165225"/>
                <a:ext cx="3429000" cy="609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Expected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/>
                  <a:t> sensitivity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200" y="1165225"/>
                <a:ext cx="3429000" cy="609600"/>
              </a:xfrm>
              <a:blipFill rotWithShape="1">
                <a:blip r:embed="rId3"/>
                <a:stretch>
                  <a:fillRect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269191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Asymmetric</a:t>
            </a:r>
            <a:r>
              <a:rPr lang="en-US" sz="40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Lepton Flavor Violating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Higgs Decays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696200" cy="163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52538"/>
            <a:ext cx="75819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2835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the </a:t>
            </a:r>
            <a:r>
              <a:rPr lang="en-US" sz="2400" dirty="0"/>
              <a:t>H</a:t>
            </a:r>
            <a:r>
              <a:rPr lang="en-US" sz="2400" dirty="0" smtClean="0"/>
              <a:t>iggs couple off-diagonally to leptons?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63749"/>
                <a:ext cx="8610600" cy="4343400"/>
              </a:xfrm>
            </p:spPr>
            <p:txBody>
              <a:bodyPr>
                <a:normAutofit/>
              </a:bodyPr>
              <a:lstStyle/>
              <a:p>
                <a:pPr marL="400050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𝜇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not likely to be observed</a:t>
                </a:r>
                <a:r>
                  <a:rPr lang="en-US" sz="1800" dirty="0"/>
                  <a:t>.  </a:t>
                </a:r>
              </a:p>
              <a:p>
                <a:pPr marL="57150" indent="0">
                  <a:buNone/>
                </a:pPr>
                <a:r>
                  <a:rPr lang="en-US" sz="1800" dirty="0"/>
                  <a:t>	Strong (model dependent) bound :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≤</m:t>
                    </m:r>
                    <m:r>
                      <a:rPr lang="en-US" sz="1600" i="1">
                        <a:latin typeface="Cambria Math"/>
                      </a:rPr>
                      <m:t>5</m:t>
                    </m:r>
                    <m:r>
                      <a:rPr lang="en-US" sz="1600" i="1">
                        <a:latin typeface="Cambria Math"/>
                      </a:rPr>
                      <m:t>.</m:t>
                    </m:r>
                    <m:r>
                      <a:rPr lang="en-US" sz="1600" i="1">
                        <a:latin typeface="Cambria Math"/>
                      </a:rPr>
                      <m:t>7</m:t>
                    </m:r>
                    <m:r>
                      <a:rPr lang="en-US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</a:t>
                </a:r>
                <a:r>
                  <a:rPr lang="en-US" sz="1400" dirty="0"/>
                  <a:t>[MEG arXiv:1303.0754]</a:t>
                </a:r>
                <a:endParaRPr lang="en-US" sz="2400" dirty="0"/>
              </a:p>
              <a:p>
                <a:pPr marL="5715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				</a:t>
                </a:r>
                <a:r>
                  <a:rPr lang="en-US" sz="1800" dirty="0"/>
                  <a:t>=&gt;</a:t>
                </a:r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160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latin typeface="Cambria Math"/>
                </a:endParaRPr>
              </a:p>
              <a:p>
                <a:pPr marL="57150" indent="0">
                  <a:buNone/>
                </a:pPr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63749"/>
                <a:ext cx="8610600" cy="4343400"/>
              </a:xfrm>
              <a:blipFill rotWithShape="1"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83BC-F105-4DB1-A1A9-D8A08BD8E2A8}" type="slidenum">
              <a:rPr lang="en-US" smtClean="0"/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76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(2012 LHC resonance)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46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2835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Can </a:t>
            </a:r>
            <a:r>
              <a:rPr lang="en-US" sz="2400" dirty="0" smtClean="0"/>
              <a:t>the Higgs couple off-diagonally to leptons?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63749"/>
                <a:ext cx="8610600" cy="4343400"/>
              </a:xfrm>
            </p:spPr>
            <p:txBody>
              <a:bodyPr>
                <a:normAutofit/>
              </a:bodyPr>
              <a:lstStyle/>
              <a:p>
                <a:pPr marL="400050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𝜇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not likely to be observed</a:t>
                </a:r>
                <a:r>
                  <a:rPr lang="en-US" sz="1800" dirty="0"/>
                  <a:t>.  </a:t>
                </a:r>
              </a:p>
              <a:p>
                <a:pPr marL="57150" indent="0">
                  <a:buNone/>
                </a:pPr>
                <a:r>
                  <a:rPr lang="en-US" sz="1800" dirty="0"/>
                  <a:t>	Strong (model dependent) bound :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≤</m:t>
                    </m:r>
                    <m:r>
                      <a:rPr lang="en-US" sz="1600" i="1">
                        <a:latin typeface="Cambria Math"/>
                      </a:rPr>
                      <m:t>5</m:t>
                    </m:r>
                    <m:r>
                      <a:rPr lang="en-US" sz="1600" i="1">
                        <a:latin typeface="Cambria Math"/>
                      </a:rPr>
                      <m:t>.</m:t>
                    </m:r>
                    <m:r>
                      <a:rPr lang="en-US" sz="1600" i="1">
                        <a:latin typeface="Cambria Math"/>
                      </a:rPr>
                      <m:t>7</m:t>
                    </m:r>
                    <m:r>
                      <a:rPr lang="en-US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</a:t>
                </a:r>
                <a:r>
                  <a:rPr lang="en-US" sz="1400" dirty="0"/>
                  <a:t>[MEG arXiv:1303.0754]</a:t>
                </a:r>
                <a:endParaRPr lang="en-US" sz="2400" dirty="0"/>
              </a:p>
              <a:p>
                <a:pPr marL="5715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				</a:t>
                </a:r>
                <a:r>
                  <a:rPr lang="en-US" sz="1800" dirty="0"/>
                  <a:t>=&gt;</a:t>
                </a:r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160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latin typeface="Cambria Math"/>
                </a:endParaRPr>
              </a:p>
              <a:p>
                <a:pPr marL="400050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𝜏𝜇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or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 can exist in observable rates.</a:t>
                </a:r>
              </a:p>
              <a:p>
                <a:pPr marL="5715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rgbClr val="7030A0"/>
                        </a:solidFill>
                      </a:rPr>
                      <m:t>	</m:t>
                    </m:r>
                    <m:r>
                      <m:rPr>
                        <m:nor/>
                      </m:rPr>
                      <a:rPr lang="en-US" sz="1800" dirty="0"/>
                      <m:t>compatible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with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all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current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bounds</m:t>
                    </m:r>
                    <m:r>
                      <m:rPr>
                        <m:nor/>
                      </m:rPr>
                      <a:rPr lang="en-US" sz="1800" dirty="0"/>
                      <m:t>. </m:t>
                    </m:r>
                    <m:r>
                      <a:rPr lang="en-US" sz="18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𝜏</m:t>
                        </m:r>
                        <m:r>
                          <a:rPr lang="en-US" sz="1600" i="1">
                            <a:latin typeface="Cambria Math"/>
                          </a:rPr>
                          <m:t>→ℓ</m:t>
                        </m:r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/>
                          </a:rPr>
                          <m:t>O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400" dirty="0"/>
                  <a:t>					</a:t>
                </a:r>
                <a:r>
                  <a:rPr lang="en-US" sz="1600" dirty="0"/>
                  <a:t> </a:t>
                </a:r>
                <a:r>
                  <a:rPr lang="en-US" sz="1800" dirty="0"/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𝜏</m:t>
                        </m:r>
                        <m:r>
                          <a:rPr lang="en-US" sz="1600" i="1">
                            <a:latin typeface="Cambria Math"/>
                          </a:rPr>
                          <m:t>ℓ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  <m:r>
                          <a:rPr lang="en-US" sz="1600" i="1">
                            <a:latin typeface="Cambria Math"/>
                          </a:rPr>
                          <m:t>%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457200" lvl="1" indent="0">
                  <a:buNone/>
                </a:pPr>
                <a:endParaRPr lang="en-US" sz="1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63749"/>
                <a:ext cx="8610600" cy="4343400"/>
              </a:xfrm>
              <a:blipFill rotWithShape="1"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Avital</a:t>
            </a:r>
            <a:r>
              <a:rPr lang="en-US" dirty="0" smtClean="0"/>
              <a:t> </a:t>
            </a:r>
            <a:r>
              <a:rPr lang="en-US" dirty="0" err="1" smtClean="0"/>
              <a:t>Dery</a:t>
            </a:r>
            <a:r>
              <a:rPr lang="en-US" dirty="0" smtClean="0"/>
              <a:t>, Multi Higgs Models, 2/9/14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2835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Can </a:t>
            </a:r>
            <a:r>
              <a:rPr lang="en-US" sz="2400" dirty="0" smtClean="0"/>
              <a:t>the Higgs couple off-diagonally to leptons?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63749"/>
                <a:ext cx="8610600" cy="4343400"/>
              </a:xfrm>
            </p:spPr>
            <p:txBody>
              <a:bodyPr>
                <a:normAutofit/>
              </a:bodyPr>
              <a:lstStyle/>
              <a:p>
                <a:pPr marL="400050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𝜇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not likely to be observed</a:t>
                </a:r>
                <a:r>
                  <a:rPr lang="en-US" sz="1800" dirty="0"/>
                  <a:t>.  </a:t>
                </a:r>
              </a:p>
              <a:p>
                <a:pPr marL="57150" indent="0">
                  <a:buNone/>
                </a:pPr>
                <a:r>
                  <a:rPr lang="en-US" sz="1800" dirty="0"/>
                  <a:t>	Strong (model dependent) bound :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≤</m:t>
                    </m:r>
                    <m:r>
                      <a:rPr lang="en-US" sz="1600" i="1">
                        <a:latin typeface="Cambria Math"/>
                      </a:rPr>
                      <m:t>5</m:t>
                    </m:r>
                    <m:r>
                      <a:rPr lang="en-US" sz="1600" i="1">
                        <a:latin typeface="Cambria Math"/>
                      </a:rPr>
                      <m:t>.</m:t>
                    </m:r>
                    <m:r>
                      <a:rPr lang="en-US" sz="1600" i="1">
                        <a:latin typeface="Cambria Math"/>
                      </a:rPr>
                      <m:t>7</m:t>
                    </m:r>
                    <m:r>
                      <a:rPr lang="en-US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</a:t>
                </a:r>
                <a:r>
                  <a:rPr lang="en-US" sz="1400" dirty="0"/>
                  <a:t>[MEG arXiv:1303.0754]</a:t>
                </a:r>
                <a:endParaRPr lang="en-US" sz="2400" dirty="0"/>
              </a:p>
              <a:p>
                <a:pPr marL="5715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				</a:t>
                </a:r>
                <a:r>
                  <a:rPr lang="en-US" sz="1800" dirty="0"/>
                  <a:t>=&gt;</a:t>
                </a:r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160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latin typeface="Cambria Math"/>
                </a:endParaRPr>
              </a:p>
              <a:p>
                <a:pPr marL="400050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𝜏𝜇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or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 can exist in observable rates.</a:t>
                </a:r>
              </a:p>
              <a:p>
                <a:pPr marL="5715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rgbClr val="7030A0"/>
                        </a:solidFill>
                      </a:rPr>
                      <m:t>	</m:t>
                    </m:r>
                    <m:r>
                      <m:rPr>
                        <m:nor/>
                      </m:rPr>
                      <a:rPr lang="en-US" sz="1800" dirty="0"/>
                      <m:t>compatible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with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all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current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bounds</m:t>
                    </m:r>
                    <m:r>
                      <m:rPr>
                        <m:nor/>
                      </m:rPr>
                      <a:rPr lang="en-US" sz="1800" dirty="0"/>
                      <m:t>. </m:t>
                    </m:r>
                    <m:r>
                      <a:rPr lang="en-US" sz="18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𝜏</m:t>
                        </m:r>
                        <m:r>
                          <a:rPr lang="en-US" sz="1600" i="1">
                            <a:latin typeface="Cambria Math"/>
                          </a:rPr>
                          <m:t>→ℓ</m:t>
                        </m:r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/>
                          </a:rPr>
                          <m:t>O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400" dirty="0"/>
                  <a:t>					</a:t>
                </a:r>
                <a:r>
                  <a:rPr lang="en-US" sz="1600" dirty="0"/>
                  <a:t> </a:t>
                </a:r>
                <a:r>
                  <a:rPr lang="en-US" sz="1800" dirty="0"/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𝜏</m:t>
                        </m:r>
                        <m:r>
                          <a:rPr lang="en-US" sz="1600" i="1">
                            <a:latin typeface="Cambria Math"/>
                          </a:rPr>
                          <m:t>ℓ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  <m:r>
                          <a:rPr lang="en-US" sz="1600" i="1">
                            <a:latin typeface="Cambria Math"/>
                          </a:rPr>
                          <m:t>%</m:t>
                        </m:r>
                      </m:e>
                    </m:d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𝜏𝜇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7030A0"/>
                    </a:solidFill>
                  </a:rPr>
                  <a:t>cannot coexist in observable rates. 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assuming no cancellations ,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𝜇𝜏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𝜏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/>
                          </a:rPr>
                          <m:t>7</m:t>
                        </m:r>
                        <m:r>
                          <a:rPr lang="en-US" sz="1800" b="0" i="1" smtClean="0">
                            <a:latin typeface="Cambria Math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sz="18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𝜏𝜇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h</m:t>
                    </m:r>
                    <m:r>
                      <a:rPr lang="en-US" sz="1600" i="1">
                        <a:latin typeface="Cambria Math"/>
                      </a:rPr>
                      <m:t>→</m:t>
                    </m:r>
                    <m:r>
                      <a:rPr lang="en-US" sz="1600" i="1">
                        <a:latin typeface="Cambria Math"/>
                      </a:rPr>
                      <m:t>𝜏</m:t>
                    </m:r>
                    <m:r>
                      <a:rPr lang="en-US" sz="1600" i="1">
                        <a:latin typeface="Cambria Math"/>
                      </a:rPr>
                      <m:t>𝑒</m:t>
                    </m:r>
                    <m:r>
                      <a:rPr lang="en-US" sz="1600" i="1">
                        <a:latin typeface="Cambria Math"/>
                      </a:rPr>
                      <m:t>)≤</m:t>
                    </m:r>
                    <m:r>
                      <m:rPr>
                        <m:sty m:val="p"/>
                      </m:rPr>
                      <a:rPr lang="en-US" sz="1600" i="0">
                        <a:latin typeface="Cambria Math"/>
                      </a:rPr>
                      <m:t>O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)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63749"/>
                <a:ext cx="8610600" cy="4343400"/>
              </a:xfrm>
              <a:blipFill rotWithShape="1">
                <a:blip r:embed="rId2"/>
                <a:stretch>
                  <a:fillRect l="-496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47771" y="3711984"/>
            <a:ext cx="2781300" cy="1035974"/>
            <a:chOff x="6128531" y="4103936"/>
            <a:chExt cx="2781300" cy="1035974"/>
          </a:xfrm>
        </p:grpSpPr>
        <p:grpSp>
          <p:nvGrpSpPr>
            <p:cNvPr id="6" name="Group 5"/>
            <p:cNvGrpSpPr/>
            <p:nvPr/>
          </p:nvGrpSpPr>
          <p:grpSpPr>
            <a:xfrm>
              <a:off x="6128531" y="4103936"/>
              <a:ext cx="2781300" cy="1035974"/>
              <a:chOff x="4871357" y="2971800"/>
              <a:chExt cx="2781300" cy="103597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71357" y="2971800"/>
                <a:ext cx="2781300" cy="1035974"/>
                <a:chOff x="4876800" y="2978580"/>
                <a:chExt cx="2781300" cy="1035974"/>
              </a:xfrm>
            </p:grpSpPr>
            <p:pic>
              <p:nvPicPr>
                <p:cNvPr id="10" name="Picture 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2978580"/>
                  <a:ext cx="2781300" cy="10359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5867400" y="3581400"/>
                  <a:ext cx="228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438900" y="3559629"/>
                  <a:ext cx="228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347607" y="3466440"/>
                    <a:ext cx="732064" cy="325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𝝁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7607" y="3466440"/>
                    <a:ext cx="732064" cy="32521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444343" y="3466440"/>
                    <a:ext cx="732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4343" y="3466440"/>
                    <a:ext cx="732064" cy="307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101441" y="4365985"/>
                  <a:ext cx="2639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441" y="4365985"/>
                  <a:ext cx="263979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519181" y="4377208"/>
                  <a:ext cx="2639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81" y="4377208"/>
                  <a:ext cx="263979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29690" y="4619458"/>
            <a:ext cx="552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[R</a:t>
            </a:r>
            <a:r>
              <a:rPr lang="en-US" sz="1400" dirty="0"/>
              <a:t>. </a:t>
            </a:r>
            <a:r>
              <a:rPr lang="en-US" sz="1400" dirty="0" err="1"/>
              <a:t>Harnik</a:t>
            </a:r>
            <a:r>
              <a:rPr lang="en-US" sz="1400" dirty="0"/>
              <a:t>, J. Kopp and J. </a:t>
            </a:r>
            <a:r>
              <a:rPr lang="en-US" sz="1400" dirty="0" err="1"/>
              <a:t>Zupan</a:t>
            </a:r>
            <a:r>
              <a:rPr lang="en-US" sz="1400" dirty="0"/>
              <a:t>, JHEP 1303, 026 (2013) </a:t>
            </a:r>
            <a:r>
              <a:rPr lang="en-US" sz="1400" dirty="0" smtClean="0"/>
              <a:t>arXiv:1209.1397]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46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2835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Can </a:t>
            </a:r>
            <a:r>
              <a:rPr lang="en-US" sz="2400" dirty="0" smtClean="0"/>
              <a:t>the </a:t>
            </a:r>
            <a:r>
              <a:rPr lang="en-US" sz="2400" dirty="0"/>
              <a:t>H</a:t>
            </a:r>
            <a:r>
              <a:rPr lang="en-US" sz="2400" dirty="0" smtClean="0"/>
              <a:t>iggs couple off-diagonally to leptons?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63748"/>
                <a:ext cx="8610600" cy="5089452"/>
              </a:xfrm>
            </p:spPr>
            <p:txBody>
              <a:bodyPr>
                <a:normAutofit/>
              </a:bodyPr>
              <a:lstStyle/>
              <a:p>
                <a:pPr marL="400050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𝜇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 not </a:t>
                </a:r>
                <a:r>
                  <a:rPr lang="en-US" sz="1800" dirty="0">
                    <a:solidFill>
                      <a:srgbClr val="7030A0"/>
                    </a:solidFill>
                  </a:rPr>
                  <a:t>likely to be observed</a:t>
                </a:r>
                <a:r>
                  <a:rPr lang="en-US" sz="1800" dirty="0"/>
                  <a:t>.  </a:t>
                </a:r>
                <a:endParaRPr lang="en-US" sz="1800" dirty="0" smtClean="0"/>
              </a:p>
              <a:p>
                <a:pPr marL="57150" indent="0">
                  <a:buNone/>
                </a:pPr>
                <a:r>
                  <a:rPr lang="en-US" sz="1800" dirty="0" smtClean="0"/>
                  <a:t>	Strong (model </a:t>
                </a:r>
                <a:r>
                  <a:rPr lang="en-US" sz="1800" dirty="0"/>
                  <a:t>dependent) </a:t>
                </a:r>
                <a:r>
                  <a:rPr lang="en-US" sz="1800" dirty="0" smtClean="0"/>
                  <a:t>bound :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≤</m:t>
                    </m:r>
                    <m:r>
                      <a:rPr lang="en-US" sz="1600" i="1">
                        <a:latin typeface="Cambria Math"/>
                      </a:rPr>
                      <m:t>5</m:t>
                    </m:r>
                    <m:r>
                      <a:rPr lang="en-US" sz="1600" i="1">
                        <a:latin typeface="Cambria Math"/>
                      </a:rPr>
                      <m:t>.</m:t>
                    </m:r>
                    <m:r>
                      <a:rPr lang="en-US" sz="1600" i="1">
                        <a:latin typeface="Cambria Math"/>
                      </a:rPr>
                      <m:t>7</m:t>
                    </m:r>
                    <m:r>
                      <a:rPr lang="en-US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1400" dirty="0" smtClean="0"/>
                  <a:t>[MEG arXiv:1303.0754]</a:t>
                </a:r>
                <a:endParaRPr lang="en-US" sz="2400" dirty="0" smtClean="0"/>
              </a:p>
              <a:p>
                <a:pPr marL="57150" indent="0">
                  <a:buNone/>
                </a:pPr>
                <a:r>
                  <a:rPr lang="en-US" sz="1800" dirty="0" smtClean="0">
                    <a:solidFill>
                      <a:srgbClr val="7030A0"/>
                    </a:solidFill>
                  </a:rPr>
                  <a:t>					</a:t>
                </a:r>
                <a:r>
                  <a:rPr lang="en-US" sz="1800" dirty="0" smtClean="0"/>
                  <a:t>=&gt;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h</m:t>
                        </m:r>
                        <m:r>
                          <a:rPr lang="en-US" sz="1600">
                            <a:latin typeface="Cambria Math"/>
                          </a:rPr>
                          <m:t>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𝜇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1600" b="0" i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latin typeface="Cambria Math"/>
                </a:endParaRPr>
              </a:p>
              <a:p>
                <a:pPr marL="400050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𝜏𝜇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or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 can exist in observable rates.</a:t>
                </a:r>
              </a:p>
              <a:p>
                <a:pPr marL="5715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rgbClr val="7030A0"/>
                        </a:solidFill>
                      </a:rPr>
                      <m:t>	</m:t>
                    </m:r>
                    <m:r>
                      <m:rPr>
                        <m:nor/>
                      </m:rPr>
                      <a:rPr lang="en-US" sz="1800" dirty="0"/>
                      <m:t>compatible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with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all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current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dirty="0"/>
                      <m:t>bounds</m:t>
                    </m:r>
                    <m:r>
                      <m:rPr>
                        <m:nor/>
                      </m:rPr>
                      <a:rPr lang="en-US" sz="1800" b="0" i="0" dirty="0" smtClean="0"/>
                      <m:t>. </m:t>
                    </m:r>
                    <m:r>
                      <a:rPr lang="en-US" sz="18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𝜏</m:t>
                        </m:r>
                        <m:r>
                          <a:rPr lang="en-US" sz="1600" i="1">
                            <a:latin typeface="Cambria Math"/>
                          </a:rPr>
                          <m:t>→ℓ</m:t>
                        </m:r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𝑂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400" dirty="0" smtClean="0"/>
                  <a:t>					</a:t>
                </a:r>
                <a:r>
                  <a:rPr lang="en-US" sz="1600" dirty="0"/>
                  <a:t> </a:t>
                </a:r>
                <a:r>
                  <a:rPr lang="en-US" sz="1800" dirty="0"/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𝜏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ℓ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  <m:r>
                          <a:rPr lang="en-US" sz="1600" b="0" i="1" smtClean="0">
                            <a:latin typeface="Cambria Math"/>
                          </a:rPr>
                          <m:t>%</m:t>
                        </m:r>
                      </m:e>
                    </m:d>
                  </m:oMath>
                </a14:m>
                <a:endParaRPr lang="en-US" sz="16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𝜏𝜇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cannot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coexist in observable rates. 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/>
                  <a:t>	assuming no cancellations ,</a:t>
                </a:r>
              </a:p>
              <a:p>
                <a:pPr marL="0" indent="0">
                  <a:buNone/>
                </a:pPr>
                <a:r>
                  <a:rPr lang="en-US" sz="1800" dirty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𝜇𝜏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.</m:t>
                        </m:r>
                        <m:r>
                          <a:rPr lang="en-US" sz="1800" i="1">
                            <a:latin typeface="Cambria Math"/>
                          </a:rPr>
                          <m:t>7</m:t>
                        </m:r>
                        <m:r>
                          <a:rPr lang="en-US" sz="1800" i="1">
                            <a:latin typeface="Cambria Math"/>
                          </a:rPr>
                          <m:t>×</m:t>
                        </m:r>
                        <m:r>
                          <a:rPr lang="en-US" sz="1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sz="18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  <m:r>
                          <a:rPr lang="en-US" sz="1600" i="1">
                            <a:latin typeface="Cambria Math"/>
                          </a:rPr>
                          <m:t>→</m:t>
                        </m:r>
                        <m:r>
                          <a:rPr lang="en-US" sz="1600" i="1">
                            <a:latin typeface="Cambria Math"/>
                          </a:rPr>
                          <m:t>𝜏𝜇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BR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h</m:t>
                    </m:r>
                    <m:r>
                      <a:rPr lang="en-US" sz="1600" b="0" i="1" smtClean="0">
                        <a:latin typeface="Cambria Math"/>
                      </a:rPr>
                      <m:t>→</m:t>
                    </m:r>
                    <m:r>
                      <a:rPr lang="en-US" sz="1600" b="0" i="1" smtClean="0">
                        <a:latin typeface="Cambria Math"/>
                      </a:rPr>
                      <m:t>𝜏</m:t>
                    </m:r>
                    <m:r>
                      <a:rPr lang="en-US" sz="1600" b="0" i="1" smtClean="0">
                        <a:latin typeface="Cambria Math"/>
                      </a:rPr>
                      <m:t>𝑒</m:t>
                    </m:r>
                    <m:r>
                      <a:rPr lang="en-US" sz="1600" b="0" i="1" smtClean="0">
                        <a:latin typeface="Cambria Math"/>
                      </a:rPr>
                      <m:t>)≤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O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)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	For all practical purposes,  we can expect to observe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	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either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𝜏𝜇</m:t>
                    </m:r>
                  </m:oMath>
                </a14:m>
                <a:r>
                  <a:rPr lang="en-US" sz="1800" dirty="0" smtClean="0">
                    <a:solidFill>
                      <a:srgbClr val="7030A0"/>
                    </a:solidFill>
                  </a:rPr>
                  <a:t>, 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or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 smtClean="0">
                    <a:solidFill>
                      <a:srgbClr val="7030A0"/>
                    </a:solidFill>
                  </a:rPr>
                  <a:t>.  </a:t>
                </a:r>
                <a:r>
                  <a:rPr lang="en-US" sz="1600" dirty="0" smtClean="0"/>
                  <a:t>(</a:t>
                </a:r>
                <a:r>
                  <a:rPr lang="en-US" sz="1200" dirty="0" smtClean="0"/>
                  <a:t>or neither</a:t>
                </a:r>
                <a:r>
                  <a:rPr lang="en-US" sz="1600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63748"/>
                <a:ext cx="8610600" cy="5089452"/>
              </a:xfrm>
              <a:blipFill rotWithShape="1">
                <a:blip r:embed="rId2"/>
                <a:stretch>
                  <a:fillRect l="-496" t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47771" y="3711984"/>
            <a:ext cx="2781300" cy="1035974"/>
            <a:chOff x="6128531" y="4103936"/>
            <a:chExt cx="2781300" cy="1035974"/>
          </a:xfrm>
        </p:grpSpPr>
        <p:grpSp>
          <p:nvGrpSpPr>
            <p:cNvPr id="18" name="Group 17"/>
            <p:cNvGrpSpPr/>
            <p:nvPr/>
          </p:nvGrpSpPr>
          <p:grpSpPr>
            <a:xfrm>
              <a:off x="6128531" y="4103936"/>
              <a:ext cx="2781300" cy="1035974"/>
              <a:chOff x="4871357" y="2971800"/>
              <a:chExt cx="2781300" cy="103597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871357" y="2971800"/>
                <a:ext cx="2781300" cy="1035974"/>
                <a:chOff x="4876800" y="2978580"/>
                <a:chExt cx="2781300" cy="1035974"/>
              </a:xfrm>
            </p:grpSpPr>
            <p:pic>
              <p:nvPicPr>
                <p:cNvPr id="24" name="Picture 2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2978580"/>
                  <a:ext cx="2781300" cy="10359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5867400" y="3581400"/>
                  <a:ext cx="228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438900" y="3559629"/>
                  <a:ext cx="228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347607" y="3466440"/>
                    <a:ext cx="732064" cy="325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𝝁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7607" y="3466440"/>
                    <a:ext cx="732064" cy="32521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444343" y="3466440"/>
                    <a:ext cx="732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4343" y="3466440"/>
                    <a:ext cx="732064" cy="307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101441" y="4365985"/>
                  <a:ext cx="2639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441" y="4365985"/>
                  <a:ext cx="263979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19181" y="4377208"/>
                  <a:ext cx="2639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81" y="4377208"/>
                  <a:ext cx="263979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1729690" y="4619458"/>
            <a:ext cx="552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[R</a:t>
            </a:r>
            <a:r>
              <a:rPr lang="en-US" sz="1400" dirty="0"/>
              <a:t>. </a:t>
            </a:r>
            <a:r>
              <a:rPr lang="en-US" sz="1400" dirty="0" err="1"/>
              <a:t>Harnik</a:t>
            </a:r>
            <a:r>
              <a:rPr lang="en-US" sz="1400" dirty="0"/>
              <a:t>, J. Kopp and J. </a:t>
            </a:r>
            <a:r>
              <a:rPr lang="en-US" sz="1400" dirty="0" err="1"/>
              <a:t>Zupan</a:t>
            </a:r>
            <a:r>
              <a:rPr lang="en-US" sz="1400" dirty="0"/>
              <a:t>, JHEP 1303, 026 (2013) </a:t>
            </a:r>
            <a:r>
              <a:rPr lang="en-US" sz="1400" dirty="0" smtClean="0"/>
              <a:t>arXiv:1209.1397]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46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2835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Does the Higgs couple off-diagonally to leptons?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793" y="1463748"/>
                <a:ext cx="8229600" cy="49370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CMS see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5</m:t>
                    </m:r>
                    <m:r>
                      <a:rPr lang="en-US" sz="20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000" dirty="0" smtClean="0"/>
                  <a:t>  excess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𝜏𝜇</m:t>
                    </m:r>
                  </m:oMath>
                </a14:m>
                <a:r>
                  <a:rPr lang="en-US" sz="2000" dirty="0" smtClean="0"/>
                  <a:t>  candidate events  </a:t>
                </a:r>
                <a:r>
                  <a:rPr lang="en-US" sz="1800" dirty="0" smtClean="0">
                    <a:solidFill>
                      <a:srgbClr val="7030A0"/>
                    </a:solidFill>
                    <a:hlinkClick r:id="rId2"/>
                  </a:rPr>
                  <a:t>[CMS-PAS-HIG-14-005]</a:t>
                </a:r>
                <a:endParaRPr lang="en-US" sz="1800" dirty="0" smtClean="0">
                  <a:solidFill>
                    <a:srgbClr val="7030A0"/>
                  </a:solidFill>
                </a:endParaRPr>
              </a:p>
              <a:p>
                <a:pPr lvl="1"/>
                <a:endParaRPr lang="en-US" sz="1800" dirty="0" smtClean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rgbClr val="7030A0"/>
                    </a:solidFill>
                  </a:rPr>
                  <a:t>Best </a:t>
                </a:r>
                <a:r>
                  <a:rPr lang="en-US" sz="1800" dirty="0">
                    <a:solidFill>
                      <a:srgbClr val="7030A0"/>
                    </a:solidFill>
                  </a:rPr>
                  <a:t>fit point: 	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𝐵𝑅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𝜏𝜇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89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37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40</m:t>
                        </m:r>
                      </m:sup>
                    </m:sSubSup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)%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:pPr lvl="1"/>
                <a:endParaRPr lang="en-US" sz="18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7030A0"/>
                    </a:solidFill>
                  </a:rPr>
                  <a:t>Interpreted as a limit: 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𝐵𝑅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𝜏𝜇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57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		</a:t>
                </a:r>
                <a:r>
                  <a:rPr lang="en-US" sz="1600" dirty="0"/>
                  <a:t>order of magnitude better than previous indirect bounds				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no direct bound for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latin typeface="Cambria Math"/>
                          </a:rPr>
                          <m:t>→</m:t>
                        </m:r>
                        <m:r>
                          <a:rPr lang="en-US" sz="1800" i="1">
                            <a:latin typeface="Cambria Math"/>
                          </a:rPr>
                          <m:t>𝜏</m:t>
                        </m:r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1400" dirty="0"/>
                  <a:t>   </a:t>
                </a:r>
                <a:r>
                  <a:rPr lang="en-US" sz="1800" dirty="0"/>
                  <a:t>yet.</a:t>
                </a:r>
              </a:p>
              <a:p>
                <a:pPr lvl="1"/>
                <a:endParaRPr lang="en-US" sz="1800" dirty="0">
                  <a:solidFill>
                    <a:srgbClr val="7030A0"/>
                  </a:solidFill>
                </a:endParaRPr>
              </a:p>
              <a:p>
                <a:pPr lvl="1"/>
                <a:endParaRPr lang="en-US" sz="1800" dirty="0" smtClean="0">
                  <a:solidFill>
                    <a:srgbClr val="7030A0"/>
                  </a:solidFill>
                </a:endParaRPr>
              </a:p>
              <a:p>
                <a:pPr marL="57150" indent="0">
                  <a:buNone/>
                </a:pPr>
                <a:endParaRPr lang="en-US" sz="2200" dirty="0">
                  <a:solidFill>
                    <a:srgbClr val="7030A0"/>
                  </a:solidFill>
                </a:endParaRP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793" y="1463748"/>
                <a:ext cx="8229600" cy="4937051"/>
              </a:xfrm>
              <a:blipFill rotWithShape="1">
                <a:blip r:embed="rId6"/>
                <a:stretch>
                  <a:fillRect l="-741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encrypted-tbn0.gstatic.com/images?q=tbn:ANd9GcTOTlPKUuDqbcDLi1XVrQ8-TwfWSQqGD-BmgljCiWb5mnn5lKA6L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3" y="1295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2835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Does the Higgs couple off-diagonally to leptons?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793" y="1463748"/>
                <a:ext cx="8229600" cy="49370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CMS see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5</m:t>
                    </m:r>
                    <m:r>
                      <a:rPr lang="en-US" sz="20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000" dirty="0" smtClean="0"/>
                  <a:t>  excess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𝜏𝜇</m:t>
                    </m:r>
                  </m:oMath>
                </a14:m>
                <a:r>
                  <a:rPr lang="en-US" sz="2000" dirty="0" smtClean="0"/>
                  <a:t>  candidate events  </a:t>
                </a:r>
                <a:r>
                  <a:rPr lang="en-US" sz="1800" dirty="0" smtClean="0">
                    <a:solidFill>
                      <a:srgbClr val="7030A0"/>
                    </a:solidFill>
                    <a:hlinkClick r:id="rId2"/>
                  </a:rPr>
                  <a:t>[CMS-PAS-HIG-14-005]</a:t>
                </a:r>
                <a:endParaRPr lang="en-US" sz="1800" dirty="0" smtClean="0">
                  <a:solidFill>
                    <a:srgbClr val="7030A0"/>
                  </a:solidFill>
                </a:endParaRPr>
              </a:p>
              <a:p>
                <a:pPr lvl="1"/>
                <a:endParaRPr lang="en-US" sz="1800" dirty="0" smtClean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rgbClr val="7030A0"/>
                    </a:solidFill>
                  </a:rPr>
                  <a:t>Best </a:t>
                </a:r>
                <a:r>
                  <a:rPr lang="en-US" sz="1800" dirty="0">
                    <a:solidFill>
                      <a:srgbClr val="7030A0"/>
                    </a:solidFill>
                  </a:rPr>
                  <a:t>fit point: 	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𝐵𝑅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𝜏𝜇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89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37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40</m:t>
                        </m:r>
                      </m:sup>
                    </m:sSubSup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)%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:pPr lvl="1"/>
                <a:endParaRPr lang="en-US" sz="18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7030A0"/>
                    </a:solidFill>
                  </a:rPr>
                  <a:t>Interpreted as a limit: 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𝐵𝑅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𝜏𝜇</m:t>
                        </m:r>
                      </m:e>
                    </m:d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57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		</a:t>
                </a:r>
                <a:r>
                  <a:rPr lang="en-US" sz="1600" dirty="0"/>
                  <a:t>order of magnitude better than previous indirect bounds				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no direct bound for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BR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latin typeface="Cambria Math"/>
                          </a:rPr>
                          <m:t>→</m:t>
                        </m:r>
                        <m:r>
                          <a:rPr lang="en-US" sz="1800" i="1">
                            <a:latin typeface="Cambria Math"/>
                          </a:rPr>
                          <m:t>𝜏</m:t>
                        </m:r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1400" dirty="0"/>
                  <a:t>   </a:t>
                </a:r>
                <a:r>
                  <a:rPr lang="en-US" sz="1800" dirty="0"/>
                  <a:t>yet.</a:t>
                </a:r>
              </a:p>
              <a:p>
                <a:pPr lvl="1"/>
                <a:endParaRPr lang="en-US" sz="1800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>
                  <a:solidFill>
                    <a:srgbClr val="7030A0"/>
                  </a:solidFill>
                </a:endParaRPr>
              </a:p>
              <a:p>
                <a:pPr marL="57150" indent="0">
                  <a:buNone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</a:rPr>
                      <m:t>𝐵𝑅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ℓ</m:t>
                        </m:r>
                      </m:e>
                    </m:d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 is established</a:t>
                </a:r>
                <a:r>
                  <a:rPr lang="en-US" sz="2000" dirty="0"/>
                  <a:t>:</a:t>
                </a:r>
                <a:r>
                  <a:rPr lang="en-US" sz="2000" dirty="0" smtClean="0"/>
                  <a:t>  </a:t>
                </a:r>
              </a:p>
              <a:p>
                <a:pPr marL="400050"/>
                <a:r>
                  <a:rPr lang="en-US" sz="2000" u="sng" dirty="0" smtClean="0">
                    <a:solidFill>
                      <a:srgbClr val="7030A0"/>
                    </a:solidFill>
                  </a:rPr>
                  <a:t>clear signal of NP</a:t>
                </a:r>
                <a:r>
                  <a:rPr lang="en-US" sz="2000" dirty="0" smtClean="0"/>
                  <a:t>.</a:t>
                </a:r>
              </a:p>
              <a:p>
                <a:pPr marL="400050"/>
                <a:r>
                  <a:rPr lang="en-US" sz="2000" dirty="0" smtClean="0">
                    <a:solidFill>
                      <a:srgbClr val="7030A0"/>
                    </a:solidFill>
                  </a:rPr>
                  <a:t>challenge for frameworks of flavor.</a:t>
                </a:r>
                <a:endParaRPr lang="en-US" sz="2000" u="sng" dirty="0">
                  <a:solidFill>
                    <a:srgbClr val="7030A0"/>
                  </a:solidFill>
                </a:endParaRPr>
              </a:p>
              <a:p>
                <a:pPr marL="57150" indent="0">
                  <a:buNone/>
                </a:pPr>
                <a:endParaRPr lang="en-US" sz="2200" dirty="0">
                  <a:solidFill>
                    <a:srgbClr val="7030A0"/>
                  </a:solidFill>
                </a:endParaRP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793" y="1463748"/>
                <a:ext cx="8229600" cy="4937051"/>
              </a:xfrm>
              <a:blipFill rotWithShape="1">
                <a:blip r:embed="rId3"/>
                <a:stretch>
                  <a:fillRect l="-741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encrypted-tbn0.gstatic.com/images?q=tbn:ANd9GcTOTlPKUuDqbcDLi1XVrQ8-TwfWSQqGD-BmgljCiWb5mnn5lKA6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3" y="1295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Avital</a:t>
            </a:r>
            <a:r>
              <a:rPr lang="en-US" dirty="0" smtClean="0"/>
              <a:t> </a:t>
            </a:r>
            <a:r>
              <a:rPr lang="en-US" dirty="0" err="1" smtClean="0"/>
              <a:t>Dery</a:t>
            </a:r>
            <a:r>
              <a:rPr lang="en-US" dirty="0" smtClean="0"/>
              <a:t>, Multi Higgs Models, 2/9/14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 and Flavor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9223" y="28353"/>
                <a:ext cx="8229600" cy="1143000"/>
              </a:xfrm>
              <a:blipFill rotWithShape="1">
                <a:blip r:embed="rId7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lvl="1"/>
            <a:endParaRPr lang="en-US" sz="1300" dirty="0" smtClean="0"/>
          </a:p>
          <a:p>
            <a:pPr marL="457200" lvl="1" indent="0" algn="ctr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8698"/>
            <a:ext cx="2895600" cy="365125"/>
          </a:xfrm>
        </p:spPr>
        <p:txBody>
          <a:bodyPr/>
          <a:lstStyle/>
          <a:p>
            <a:r>
              <a:rPr lang="en-US" smtClean="0"/>
              <a:t>Avital Dery, Multi Higgs Models, 2/9/14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8555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[AD, A. </a:t>
            </a:r>
            <a:r>
              <a:rPr lang="en-US" sz="1400" dirty="0" err="1"/>
              <a:t>Efrati</a:t>
            </a:r>
            <a:r>
              <a:rPr lang="en-US" sz="1400" dirty="0"/>
              <a:t>, Y. </a:t>
            </a:r>
            <a:r>
              <a:rPr lang="en-US" sz="1400" dirty="0" err="1"/>
              <a:t>Nir</a:t>
            </a:r>
            <a:r>
              <a:rPr lang="en-US" sz="1400" dirty="0"/>
              <a:t>, Y. </a:t>
            </a:r>
            <a:r>
              <a:rPr lang="en-US" sz="1400" dirty="0" err="1"/>
              <a:t>Soreq</a:t>
            </a:r>
            <a:r>
              <a:rPr lang="en-US" sz="1400" dirty="0"/>
              <a:t>, V. </a:t>
            </a:r>
            <a:r>
              <a:rPr lang="en-US" sz="1400" dirty="0" err="1"/>
              <a:t>Susic</a:t>
            </a:r>
            <a:r>
              <a:rPr lang="en-US" sz="1400" dirty="0"/>
              <a:t>, </a:t>
            </a:r>
            <a:r>
              <a:rPr lang="en-US" sz="1400" dirty="0">
                <a:hlinkClick r:id="rId8" tooltip="Abstract"/>
              </a:rPr>
              <a:t>arXiv:1408.1371</a:t>
            </a:r>
            <a:r>
              <a:rPr lang="en-US" sz="1400" dirty="0"/>
              <a:t> 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15419</TotalTime>
  <Words>1182</Words>
  <Application>Microsoft Office PowerPoint</Application>
  <PresentationFormat>On-screen Show (4:3)</PresentationFormat>
  <Paragraphs>285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Asymmetric Lepton Flavor Violating Higgs Decays Avital Dery</vt:lpstr>
      <vt:lpstr>Does the Higgs couple off-diagonally to leptons?</vt:lpstr>
      <vt:lpstr>Can the Higgs couple off-diagonally to leptons?</vt:lpstr>
      <vt:lpstr>Can the Higgs couple off-diagonally to leptons?</vt:lpstr>
      <vt:lpstr>Can the Higgs couple off-diagonally to leptons?</vt:lpstr>
      <vt:lpstr>Can the Higgs couple off-diagonally to leptons?</vt:lpstr>
      <vt:lpstr>Does the Higgs couple off-diagonally to leptons?</vt:lpstr>
      <vt:lpstr>Does the Higgs couple off-diagonally to leptons?</vt:lpstr>
      <vt:lpstr>h→τℓ and Flavor</vt:lpstr>
      <vt:lpstr>h→τℓ and Flavor</vt:lpstr>
      <vt:lpstr>h→τℓ and Flavor</vt:lpstr>
      <vt:lpstr>h→τℓ and Flavor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3σ sensitivity</vt:lpstr>
      <vt:lpstr>end</vt:lpstr>
      <vt:lpstr>PowerPoint Presentation</vt:lpstr>
      <vt:lpstr>PowerPoint Presentation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</dc:creator>
  <cp:lastModifiedBy>Physics</cp:lastModifiedBy>
  <cp:revision>150</cp:revision>
  <dcterms:created xsi:type="dcterms:W3CDTF">2014-03-24T09:06:35Z</dcterms:created>
  <dcterms:modified xsi:type="dcterms:W3CDTF">2014-09-02T13:28:24Z</dcterms:modified>
</cp:coreProperties>
</file>